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67" r:id="rId2"/>
  </p:sldMasterIdLst>
  <p:notesMasterIdLst>
    <p:notesMasterId r:id="rId17"/>
  </p:notesMasterIdLst>
  <p:sldIdLst>
    <p:sldId id="257" r:id="rId3"/>
    <p:sldId id="258" r:id="rId4"/>
    <p:sldId id="259" r:id="rId5"/>
    <p:sldId id="260" r:id="rId6"/>
    <p:sldId id="272" r:id="rId7"/>
    <p:sldId id="265" r:id="rId8"/>
    <p:sldId id="268" r:id="rId9"/>
    <p:sldId id="264" r:id="rId10"/>
    <p:sldId id="267" r:id="rId11"/>
    <p:sldId id="266" r:id="rId12"/>
    <p:sldId id="269" r:id="rId13"/>
    <p:sldId id="271" r:id="rId14"/>
    <p:sldId id="261"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22601" autoAdjust="0"/>
    <p:restoredTop sz="94680"/>
  </p:normalViewPr>
  <p:slideViewPr>
    <p:cSldViewPr snapToGrid="0" snapToObjects="1">
      <p:cViewPr varScale="1">
        <p:scale>
          <a:sx n="70" d="100"/>
          <a:sy n="70" d="100"/>
        </p:scale>
        <p:origin x="1158" y="72"/>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1356"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FEC175-92E0-4D1F-8FE7-C9C1B2E1E8E4}"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E0A0BF9C-7DAC-4FF7-B0C1-2F631DA25ED0}">
      <dgm:prSet phldrT="[Text]"/>
      <dgm:spPr/>
      <dgm:t>
        <a:bodyPr/>
        <a:lstStyle/>
        <a:p>
          <a:r>
            <a:rPr lang="en-US" dirty="0" smtClean="0"/>
            <a:t>LDA + Clustering =&gt; </a:t>
          </a:r>
        </a:p>
        <a:p>
          <a:r>
            <a:rPr lang="en-US" dirty="0" smtClean="0"/>
            <a:t>Sepsis Prediction</a:t>
          </a:r>
          <a:endParaRPr lang="en-US" dirty="0"/>
        </a:p>
      </dgm:t>
    </dgm:pt>
    <dgm:pt modelId="{04E15986-ED1C-4495-A7D3-C4F60F342613}" type="parTrans" cxnId="{31F0DC5D-B9D3-4041-9AA1-D6BEDE7C7821}">
      <dgm:prSet/>
      <dgm:spPr/>
      <dgm:t>
        <a:bodyPr/>
        <a:lstStyle/>
        <a:p>
          <a:endParaRPr lang="en-US"/>
        </a:p>
      </dgm:t>
    </dgm:pt>
    <dgm:pt modelId="{F8A933AB-C28C-4005-BA50-7524A49D8844}" type="sibTrans" cxnId="{31F0DC5D-B9D3-4041-9AA1-D6BEDE7C7821}">
      <dgm:prSet/>
      <dgm:spPr/>
      <dgm:t>
        <a:bodyPr/>
        <a:lstStyle/>
        <a:p>
          <a:endParaRPr lang="en-US"/>
        </a:p>
      </dgm:t>
    </dgm:pt>
    <dgm:pt modelId="{7D6BDDCA-64B0-424F-88DB-AB0D461AAB87}">
      <dgm:prSet phldrT="[Text]"/>
      <dgm:spPr/>
      <dgm:t>
        <a:bodyPr/>
        <a:lstStyle/>
        <a:p>
          <a:r>
            <a:rPr lang="en-US" dirty="0" err="1" smtClean="0"/>
            <a:t>DeSautels</a:t>
          </a:r>
          <a:endParaRPr lang="en-US" dirty="0" smtClean="0"/>
        </a:p>
      </dgm:t>
    </dgm:pt>
    <dgm:pt modelId="{9C2BA073-BDD2-4B32-B715-DFD4169087A8}" type="parTrans" cxnId="{D402C1F9-5BDE-46F0-BCF2-2B342CCDB636}">
      <dgm:prSet/>
      <dgm:spPr/>
      <dgm:t>
        <a:bodyPr/>
        <a:lstStyle/>
        <a:p>
          <a:endParaRPr lang="en-US"/>
        </a:p>
      </dgm:t>
    </dgm:pt>
    <dgm:pt modelId="{8EEC1225-7C04-4E86-9F61-EEB6C24D572F}" type="sibTrans" cxnId="{D402C1F9-5BDE-46F0-BCF2-2B342CCDB636}">
      <dgm:prSet/>
      <dgm:spPr/>
      <dgm:t>
        <a:bodyPr/>
        <a:lstStyle/>
        <a:p>
          <a:endParaRPr lang="en-US"/>
        </a:p>
      </dgm:t>
    </dgm:pt>
    <dgm:pt modelId="{FD8A6EC2-1E6B-4D22-A5A7-4923CB405498}">
      <dgm:prSet phldrT="[Text]"/>
      <dgm:spPr/>
      <dgm:t>
        <a:bodyPr/>
        <a:lstStyle/>
        <a:p>
          <a:r>
            <a:rPr lang="en-US" dirty="0" err="1" smtClean="0"/>
            <a:t>Ghassemi</a:t>
          </a:r>
          <a:r>
            <a:rPr lang="en-US" dirty="0" smtClean="0"/>
            <a:t> </a:t>
          </a:r>
          <a:endParaRPr lang="en-US" dirty="0"/>
        </a:p>
      </dgm:t>
    </dgm:pt>
    <dgm:pt modelId="{F05B80B6-3B4D-4C49-A7E5-73080DF1D3DF}" type="parTrans" cxnId="{16C23AF9-B7EF-4443-8CE6-9D70C90F4794}">
      <dgm:prSet/>
      <dgm:spPr/>
      <dgm:t>
        <a:bodyPr/>
        <a:lstStyle/>
        <a:p>
          <a:endParaRPr lang="en-US"/>
        </a:p>
      </dgm:t>
    </dgm:pt>
    <dgm:pt modelId="{3B4A5962-2792-432C-AFE6-9D094BC0A552}" type="sibTrans" cxnId="{16C23AF9-B7EF-4443-8CE6-9D70C90F4794}">
      <dgm:prSet/>
      <dgm:spPr/>
      <dgm:t>
        <a:bodyPr/>
        <a:lstStyle/>
        <a:p>
          <a:endParaRPr lang="en-US"/>
        </a:p>
      </dgm:t>
    </dgm:pt>
    <dgm:pt modelId="{AAF06E6B-B8B3-4324-8AE3-54D8D90488A6}">
      <dgm:prSet phldrT="[Text]"/>
      <dgm:spPr/>
      <dgm:t>
        <a:bodyPr/>
        <a:lstStyle/>
        <a:p>
          <a:r>
            <a:rPr lang="en-US" dirty="0" err="1" smtClean="0"/>
            <a:t>Mortalitly</a:t>
          </a:r>
          <a:r>
            <a:rPr lang="en-US" dirty="0" smtClean="0"/>
            <a:t> prediction</a:t>
          </a:r>
          <a:endParaRPr lang="en-US" dirty="0"/>
        </a:p>
      </dgm:t>
    </dgm:pt>
    <dgm:pt modelId="{A5E9E6B6-4A10-4927-85B1-D2051DDB2C34}" type="parTrans" cxnId="{D601B9ED-DFA0-496E-9E97-A3F33FF70CEE}">
      <dgm:prSet/>
      <dgm:spPr/>
      <dgm:t>
        <a:bodyPr/>
        <a:lstStyle/>
        <a:p>
          <a:endParaRPr lang="en-US"/>
        </a:p>
      </dgm:t>
    </dgm:pt>
    <dgm:pt modelId="{F2E654D6-3176-4D5E-8612-163D6A111E9D}" type="sibTrans" cxnId="{D601B9ED-DFA0-496E-9E97-A3F33FF70CEE}">
      <dgm:prSet/>
      <dgm:spPr/>
      <dgm:t>
        <a:bodyPr/>
        <a:lstStyle/>
        <a:p>
          <a:endParaRPr lang="en-US"/>
        </a:p>
      </dgm:t>
    </dgm:pt>
    <dgm:pt modelId="{A9601A09-A781-4B83-BC6B-71AE01F318FA}">
      <dgm:prSet phldrT="[Text]"/>
      <dgm:spPr/>
      <dgm:t>
        <a:bodyPr/>
        <a:lstStyle/>
        <a:p>
          <a:endParaRPr lang="en-US" dirty="0"/>
        </a:p>
      </dgm:t>
    </dgm:pt>
    <dgm:pt modelId="{C4C1B57E-EBCD-4EAD-9A13-E9DE5EDC4FCB}" type="parTrans" cxnId="{595487D1-1819-430F-A535-D9B3EF7BBA58}">
      <dgm:prSet/>
      <dgm:spPr/>
      <dgm:t>
        <a:bodyPr/>
        <a:lstStyle/>
        <a:p>
          <a:endParaRPr lang="en-US"/>
        </a:p>
      </dgm:t>
    </dgm:pt>
    <dgm:pt modelId="{497755E5-7941-458D-BA39-DBE72F7B538A}" type="sibTrans" cxnId="{595487D1-1819-430F-A535-D9B3EF7BBA58}">
      <dgm:prSet/>
      <dgm:spPr/>
      <dgm:t>
        <a:bodyPr/>
        <a:lstStyle/>
        <a:p>
          <a:endParaRPr lang="en-US"/>
        </a:p>
      </dgm:t>
    </dgm:pt>
    <dgm:pt modelId="{434FB53A-F92A-4A3F-B466-7A54F746E24D}">
      <dgm:prSet phldrT="[Text]"/>
      <dgm:spPr/>
      <dgm:t>
        <a:bodyPr/>
        <a:lstStyle/>
        <a:p>
          <a:r>
            <a:rPr lang="en-US" dirty="0" smtClean="0"/>
            <a:t>30 day – 1 year post discharge</a:t>
          </a:r>
          <a:endParaRPr lang="en-US" dirty="0"/>
        </a:p>
      </dgm:t>
    </dgm:pt>
    <dgm:pt modelId="{DCA2AE42-9ADD-4451-8C0C-20F773CB4E4C}" type="parTrans" cxnId="{807F1F22-A5CF-46E3-A3C3-65BF85EAB623}">
      <dgm:prSet/>
      <dgm:spPr/>
      <dgm:t>
        <a:bodyPr/>
        <a:lstStyle/>
        <a:p>
          <a:endParaRPr lang="en-US"/>
        </a:p>
      </dgm:t>
    </dgm:pt>
    <dgm:pt modelId="{7DC968AC-003E-43B7-94BF-71EF45EE4BA7}" type="sibTrans" cxnId="{807F1F22-A5CF-46E3-A3C3-65BF85EAB623}">
      <dgm:prSet/>
      <dgm:spPr/>
      <dgm:t>
        <a:bodyPr/>
        <a:lstStyle/>
        <a:p>
          <a:endParaRPr lang="en-US"/>
        </a:p>
      </dgm:t>
    </dgm:pt>
    <dgm:pt modelId="{6A5B8ABD-3B9C-47FF-97B5-9106CC6DE551}">
      <dgm:prSet phldrT="[Text]"/>
      <dgm:spPr/>
      <dgm:t>
        <a:bodyPr/>
        <a:lstStyle/>
        <a:p>
          <a:r>
            <a:rPr lang="en-US" dirty="0" smtClean="0"/>
            <a:t>Via free text notes</a:t>
          </a:r>
          <a:endParaRPr lang="en-US" dirty="0"/>
        </a:p>
      </dgm:t>
    </dgm:pt>
    <dgm:pt modelId="{FCC00B74-BCD9-40F5-BB0C-0220E0CF6748}" type="parTrans" cxnId="{EBC6651D-D988-4A10-B66D-5434F3F822C4}">
      <dgm:prSet/>
      <dgm:spPr/>
      <dgm:t>
        <a:bodyPr/>
        <a:lstStyle/>
        <a:p>
          <a:endParaRPr lang="en-US"/>
        </a:p>
      </dgm:t>
    </dgm:pt>
    <dgm:pt modelId="{6213416E-5D3D-445A-80A9-AA267930B725}" type="sibTrans" cxnId="{EBC6651D-D988-4A10-B66D-5434F3F822C4}">
      <dgm:prSet/>
      <dgm:spPr/>
      <dgm:t>
        <a:bodyPr/>
        <a:lstStyle/>
        <a:p>
          <a:endParaRPr lang="en-US"/>
        </a:p>
      </dgm:t>
    </dgm:pt>
    <dgm:pt modelId="{503B5B26-D4F7-469E-83C3-7B409E165542}">
      <dgm:prSet phldrT="[Text]"/>
      <dgm:spPr/>
      <dgm:t>
        <a:bodyPr/>
        <a:lstStyle/>
        <a:p>
          <a:r>
            <a:rPr lang="en-US" dirty="0" smtClean="0"/>
            <a:t>AUCs range 0.85-0.77</a:t>
          </a:r>
          <a:endParaRPr lang="en-US" dirty="0"/>
        </a:p>
      </dgm:t>
    </dgm:pt>
    <dgm:pt modelId="{B7A3F619-34B0-4CA5-8ADC-5B692CB19A04}" type="parTrans" cxnId="{375E118E-95ED-483C-9DB9-685E969186AE}">
      <dgm:prSet/>
      <dgm:spPr/>
      <dgm:t>
        <a:bodyPr/>
        <a:lstStyle/>
        <a:p>
          <a:endParaRPr lang="en-US"/>
        </a:p>
      </dgm:t>
    </dgm:pt>
    <dgm:pt modelId="{E8D85562-7FB2-4252-AFF1-6C8B38A10A16}" type="sibTrans" cxnId="{375E118E-95ED-483C-9DB9-685E969186AE}">
      <dgm:prSet/>
      <dgm:spPr/>
      <dgm:t>
        <a:bodyPr/>
        <a:lstStyle/>
        <a:p>
          <a:endParaRPr lang="en-US"/>
        </a:p>
      </dgm:t>
    </dgm:pt>
    <dgm:pt modelId="{7DFE7B50-E728-4EDD-9FD9-9D66B9B6E794}">
      <dgm:prSet/>
      <dgm:spPr/>
      <dgm:t>
        <a:bodyPr/>
        <a:lstStyle/>
        <a:p>
          <a:r>
            <a:rPr lang="en-US" dirty="0" smtClean="0"/>
            <a:t>Sepsis prediction</a:t>
          </a:r>
          <a:endParaRPr lang="en-US" dirty="0"/>
        </a:p>
      </dgm:t>
    </dgm:pt>
    <dgm:pt modelId="{44112661-3F08-4CF2-8B2E-36C4ACD48520}" type="parTrans" cxnId="{57B11B22-8442-49C1-9924-8BD0C8AB422F}">
      <dgm:prSet/>
      <dgm:spPr/>
      <dgm:t>
        <a:bodyPr/>
        <a:lstStyle/>
        <a:p>
          <a:endParaRPr lang="en-US"/>
        </a:p>
      </dgm:t>
    </dgm:pt>
    <dgm:pt modelId="{E40DAD09-16A3-4A25-B9A4-EBC55E8C8421}" type="sibTrans" cxnId="{57B11B22-8442-49C1-9924-8BD0C8AB422F}">
      <dgm:prSet/>
      <dgm:spPr/>
      <dgm:t>
        <a:bodyPr/>
        <a:lstStyle/>
        <a:p>
          <a:endParaRPr lang="en-US"/>
        </a:p>
      </dgm:t>
    </dgm:pt>
    <dgm:pt modelId="{83511CC3-7F3D-41B4-A7AD-2FD6844BBE21}">
      <dgm:prSet/>
      <dgm:spPr/>
      <dgm:t>
        <a:bodyPr/>
        <a:lstStyle/>
        <a:p>
          <a:r>
            <a:rPr lang="en-US" dirty="0" smtClean="0"/>
            <a:t>Using ML “Insight”</a:t>
          </a:r>
          <a:endParaRPr lang="en-US" dirty="0"/>
        </a:p>
      </dgm:t>
    </dgm:pt>
    <dgm:pt modelId="{2D7001B3-73C3-4FF4-BBD8-4F580CC1E5A0}" type="parTrans" cxnId="{D60F5904-1313-461C-851D-0F8A8A920CA9}">
      <dgm:prSet/>
      <dgm:spPr/>
      <dgm:t>
        <a:bodyPr/>
        <a:lstStyle/>
        <a:p>
          <a:endParaRPr lang="en-US"/>
        </a:p>
      </dgm:t>
    </dgm:pt>
    <dgm:pt modelId="{8585BE56-B975-4767-B14B-DD8656F9147E}" type="sibTrans" cxnId="{D60F5904-1313-461C-851D-0F8A8A920CA9}">
      <dgm:prSet/>
      <dgm:spPr/>
      <dgm:t>
        <a:bodyPr/>
        <a:lstStyle/>
        <a:p>
          <a:endParaRPr lang="en-US"/>
        </a:p>
      </dgm:t>
    </dgm:pt>
    <dgm:pt modelId="{404BA0C6-225B-43D6-A500-03A17125D15C}">
      <dgm:prSet/>
      <dgm:spPr/>
      <dgm:t>
        <a:bodyPr/>
        <a:lstStyle/>
        <a:p>
          <a:r>
            <a:rPr lang="en-US" dirty="0" smtClean="0"/>
            <a:t>Improvement on </a:t>
          </a:r>
          <a:r>
            <a:rPr lang="en-US" dirty="0" err="1" smtClean="0"/>
            <a:t>qSOFA</a:t>
          </a:r>
          <a:r>
            <a:rPr lang="en-US" dirty="0" smtClean="0"/>
            <a:t> </a:t>
          </a:r>
          <a:endParaRPr lang="en-US" dirty="0"/>
        </a:p>
      </dgm:t>
    </dgm:pt>
    <dgm:pt modelId="{D267575D-6A6D-457C-9BFB-B8BA2ACD50F3}" type="parTrans" cxnId="{72F36F1F-6813-4747-9133-0A0578F90F9A}">
      <dgm:prSet/>
      <dgm:spPr/>
      <dgm:t>
        <a:bodyPr/>
        <a:lstStyle/>
        <a:p>
          <a:endParaRPr lang="en-US"/>
        </a:p>
      </dgm:t>
    </dgm:pt>
    <dgm:pt modelId="{A432C050-D83B-4E8D-91FB-AD188188AAEE}" type="sibTrans" cxnId="{72F36F1F-6813-4747-9133-0A0578F90F9A}">
      <dgm:prSet/>
      <dgm:spPr/>
      <dgm:t>
        <a:bodyPr/>
        <a:lstStyle/>
        <a:p>
          <a:endParaRPr lang="en-US"/>
        </a:p>
      </dgm:t>
    </dgm:pt>
    <dgm:pt modelId="{4254BDF7-5609-4DFE-AEE9-4800A354A982}">
      <dgm:prSet/>
      <dgm:spPr/>
      <dgm:t>
        <a:bodyPr/>
        <a:lstStyle/>
        <a:p>
          <a:r>
            <a:rPr lang="en-US" dirty="0" smtClean="0"/>
            <a:t>24-48 discharge</a:t>
          </a:r>
          <a:endParaRPr lang="en-US" dirty="0"/>
        </a:p>
      </dgm:t>
    </dgm:pt>
    <dgm:pt modelId="{FF49DBDC-C473-4C79-B8C9-DCE0F21B2B19}" type="parTrans" cxnId="{1EFE7F77-665B-4610-8CAF-BE3F1246A0F5}">
      <dgm:prSet/>
      <dgm:spPr/>
      <dgm:t>
        <a:bodyPr/>
        <a:lstStyle/>
        <a:p>
          <a:endParaRPr lang="en-US"/>
        </a:p>
      </dgm:t>
    </dgm:pt>
    <dgm:pt modelId="{4269DDEF-7271-4291-8E19-66387DC2D70F}" type="sibTrans" cxnId="{1EFE7F77-665B-4610-8CAF-BE3F1246A0F5}">
      <dgm:prSet/>
      <dgm:spPr/>
      <dgm:t>
        <a:bodyPr/>
        <a:lstStyle/>
        <a:p>
          <a:endParaRPr lang="en-US"/>
        </a:p>
      </dgm:t>
    </dgm:pt>
    <dgm:pt modelId="{79C5721B-D2F1-46AC-8EC4-66975F04F743}" type="pres">
      <dgm:prSet presAssocID="{D7FEC175-92E0-4D1F-8FE7-C9C1B2E1E8E4}" presName="cycle" presStyleCnt="0">
        <dgm:presLayoutVars>
          <dgm:chMax val="1"/>
          <dgm:dir/>
          <dgm:animLvl val="ctr"/>
          <dgm:resizeHandles val="exact"/>
        </dgm:presLayoutVars>
      </dgm:prSet>
      <dgm:spPr/>
      <dgm:t>
        <a:bodyPr/>
        <a:lstStyle/>
        <a:p>
          <a:endParaRPr lang="en-US"/>
        </a:p>
      </dgm:t>
    </dgm:pt>
    <dgm:pt modelId="{D8C21022-FA41-487D-93BD-3496D5DBB7A3}" type="pres">
      <dgm:prSet presAssocID="{E0A0BF9C-7DAC-4FF7-B0C1-2F631DA25ED0}" presName="centerShape" presStyleLbl="node0" presStyleIdx="0" presStyleCnt="1" custLinFactNeighborX="115" custLinFactNeighborY="7456"/>
      <dgm:spPr/>
      <dgm:t>
        <a:bodyPr/>
        <a:lstStyle/>
        <a:p>
          <a:endParaRPr lang="en-US"/>
        </a:p>
      </dgm:t>
    </dgm:pt>
    <dgm:pt modelId="{A40648F8-DC1F-4CF0-8391-1688B0FBCC3D}" type="pres">
      <dgm:prSet presAssocID="{9C2BA073-BDD2-4B32-B715-DFD4169087A8}" presName="parTrans" presStyleLbl="bgSibTrans2D1" presStyleIdx="0" presStyleCnt="2"/>
      <dgm:spPr/>
      <dgm:t>
        <a:bodyPr/>
        <a:lstStyle/>
        <a:p>
          <a:endParaRPr lang="en-US"/>
        </a:p>
      </dgm:t>
    </dgm:pt>
    <dgm:pt modelId="{91DFCEE3-E504-4C8C-889F-F9CCEA72CA1A}" type="pres">
      <dgm:prSet presAssocID="{7D6BDDCA-64B0-424F-88DB-AB0D461AAB87}" presName="node" presStyleLbl="node1" presStyleIdx="0" presStyleCnt="2">
        <dgm:presLayoutVars>
          <dgm:bulletEnabled val="1"/>
        </dgm:presLayoutVars>
      </dgm:prSet>
      <dgm:spPr/>
      <dgm:t>
        <a:bodyPr/>
        <a:lstStyle/>
        <a:p>
          <a:endParaRPr lang="en-US"/>
        </a:p>
      </dgm:t>
    </dgm:pt>
    <dgm:pt modelId="{672ADB96-D039-403E-A9F6-99A725471213}" type="pres">
      <dgm:prSet presAssocID="{F05B80B6-3B4D-4C49-A7E5-73080DF1D3DF}" presName="parTrans" presStyleLbl="bgSibTrans2D1" presStyleIdx="1" presStyleCnt="2"/>
      <dgm:spPr/>
      <dgm:t>
        <a:bodyPr/>
        <a:lstStyle/>
        <a:p>
          <a:endParaRPr lang="en-US"/>
        </a:p>
      </dgm:t>
    </dgm:pt>
    <dgm:pt modelId="{C867588E-7305-48DD-94C8-192B23F191C5}" type="pres">
      <dgm:prSet presAssocID="{FD8A6EC2-1E6B-4D22-A5A7-4923CB405498}" presName="node" presStyleLbl="node1" presStyleIdx="1" presStyleCnt="2">
        <dgm:presLayoutVars>
          <dgm:bulletEnabled val="1"/>
        </dgm:presLayoutVars>
      </dgm:prSet>
      <dgm:spPr/>
      <dgm:t>
        <a:bodyPr/>
        <a:lstStyle/>
        <a:p>
          <a:endParaRPr lang="en-US"/>
        </a:p>
      </dgm:t>
    </dgm:pt>
  </dgm:ptLst>
  <dgm:cxnLst>
    <dgm:cxn modelId="{375E118E-95ED-483C-9DB9-685E969186AE}" srcId="{FD8A6EC2-1E6B-4D22-A5A7-4923CB405498}" destId="{503B5B26-D4F7-469E-83C3-7B409E165542}" srcOrd="3" destOrd="0" parTransId="{B7A3F619-34B0-4CA5-8ADC-5B692CB19A04}" sibTransId="{E8D85562-7FB2-4252-AFF1-6C8B38A10A16}"/>
    <dgm:cxn modelId="{16C23AF9-B7EF-4443-8CE6-9D70C90F4794}" srcId="{E0A0BF9C-7DAC-4FF7-B0C1-2F631DA25ED0}" destId="{FD8A6EC2-1E6B-4D22-A5A7-4923CB405498}" srcOrd="1" destOrd="0" parTransId="{F05B80B6-3B4D-4C49-A7E5-73080DF1D3DF}" sibTransId="{3B4A5962-2792-432C-AFE6-9D094BC0A552}"/>
    <dgm:cxn modelId="{49FFE1E8-DC90-4186-A7CF-B42B2BA46F4C}" type="presOf" srcId="{F05B80B6-3B4D-4C49-A7E5-73080DF1D3DF}" destId="{672ADB96-D039-403E-A9F6-99A725471213}" srcOrd="0" destOrd="0" presId="urn:microsoft.com/office/officeart/2005/8/layout/radial4"/>
    <dgm:cxn modelId="{E646F523-2F60-4432-A749-E64A5FE7D6C3}" type="presOf" srcId="{83511CC3-7F3D-41B4-A7AD-2FD6844BBE21}" destId="{91DFCEE3-E504-4C8C-889F-F9CCEA72CA1A}" srcOrd="0" destOrd="3" presId="urn:microsoft.com/office/officeart/2005/8/layout/radial4"/>
    <dgm:cxn modelId="{31F0DC5D-B9D3-4041-9AA1-D6BEDE7C7821}" srcId="{D7FEC175-92E0-4D1F-8FE7-C9C1B2E1E8E4}" destId="{E0A0BF9C-7DAC-4FF7-B0C1-2F631DA25ED0}" srcOrd="0" destOrd="0" parTransId="{04E15986-ED1C-4495-A7D3-C4F60F342613}" sibTransId="{F8A933AB-C28C-4005-BA50-7524A49D8844}"/>
    <dgm:cxn modelId="{FFB7C8A7-D4ED-40D1-9B28-7808E1E84C87}" type="presOf" srcId="{9C2BA073-BDD2-4B32-B715-DFD4169087A8}" destId="{A40648F8-DC1F-4CF0-8391-1688B0FBCC3D}" srcOrd="0" destOrd="0" presId="urn:microsoft.com/office/officeart/2005/8/layout/radial4"/>
    <dgm:cxn modelId="{D601B9ED-DFA0-496E-9E97-A3F33FF70CEE}" srcId="{FD8A6EC2-1E6B-4D22-A5A7-4923CB405498}" destId="{AAF06E6B-B8B3-4324-8AE3-54D8D90488A6}" srcOrd="0" destOrd="0" parTransId="{A5E9E6B6-4A10-4927-85B1-D2051DDB2C34}" sibTransId="{F2E654D6-3176-4D5E-8612-163D6A111E9D}"/>
    <dgm:cxn modelId="{867DDC4B-393D-4361-9A42-80E21E174D9E}" type="presOf" srcId="{D7FEC175-92E0-4D1F-8FE7-C9C1B2E1E8E4}" destId="{79C5721B-D2F1-46AC-8EC4-66975F04F743}" srcOrd="0" destOrd="0" presId="urn:microsoft.com/office/officeart/2005/8/layout/radial4"/>
    <dgm:cxn modelId="{DD534D08-7C8A-40BA-A874-5C94D69EB5BE}" type="presOf" srcId="{AAF06E6B-B8B3-4324-8AE3-54D8D90488A6}" destId="{C867588E-7305-48DD-94C8-192B23F191C5}" srcOrd="0" destOrd="1" presId="urn:microsoft.com/office/officeart/2005/8/layout/radial4"/>
    <dgm:cxn modelId="{CD5C646F-032B-4287-8B93-E0BCEC0D059E}" type="presOf" srcId="{434FB53A-F92A-4A3F-B466-7A54F746E24D}" destId="{C867588E-7305-48DD-94C8-192B23F191C5}" srcOrd="0" destOrd="2" presId="urn:microsoft.com/office/officeart/2005/8/layout/radial4"/>
    <dgm:cxn modelId="{807F1F22-A5CF-46E3-A3C3-65BF85EAB623}" srcId="{FD8A6EC2-1E6B-4D22-A5A7-4923CB405498}" destId="{434FB53A-F92A-4A3F-B466-7A54F746E24D}" srcOrd="1" destOrd="0" parTransId="{DCA2AE42-9ADD-4451-8C0C-20F773CB4E4C}" sibTransId="{7DC968AC-003E-43B7-94BF-71EF45EE4BA7}"/>
    <dgm:cxn modelId="{60726131-F9C1-4833-8E84-56F5BA298057}" type="presOf" srcId="{503B5B26-D4F7-469E-83C3-7B409E165542}" destId="{C867588E-7305-48DD-94C8-192B23F191C5}" srcOrd="0" destOrd="4" presId="urn:microsoft.com/office/officeart/2005/8/layout/radial4"/>
    <dgm:cxn modelId="{35112FA5-B4DB-4E3C-9E89-E9D0AFDEB13F}" type="presOf" srcId="{7DFE7B50-E728-4EDD-9FD9-9D66B9B6E794}" destId="{91DFCEE3-E504-4C8C-889F-F9CCEA72CA1A}" srcOrd="0" destOrd="1" presId="urn:microsoft.com/office/officeart/2005/8/layout/radial4"/>
    <dgm:cxn modelId="{7E5973FE-E071-45BD-85F0-BD2F1C119516}" type="presOf" srcId="{4254BDF7-5609-4DFE-AEE9-4800A354A982}" destId="{91DFCEE3-E504-4C8C-889F-F9CCEA72CA1A}" srcOrd="0" destOrd="2" presId="urn:microsoft.com/office/officeart/2005/8/layout/radial4"/>
    <dgm:cxn modelId="{BF5339FF-A564-4216-B55D-03DA05A7E885}" type="presOf" srcId="{6A5B8ABD-3B9C-47FF-97B5-9106CC6DE551}" destId="{C867588E-7305-48DD-94C8-192B23F191C5}" srcOrd="0" destOrd="3" presId="urn:microsoft.com/office/officeart/2005/8/layout/radial4"/>
    <dgm:cxn modelId="{D60F5904-1313-461C-851D-0F8A8A920CA9}" srcId="{7D6BDDCA-64B0-424F-88DB-AB0D461AAB87}" destId="{83511CC3-7F3D-41B4-A7AD-2FD6844BBE21}" srcOrd="2" destOrd="0" parTransId="{2D7001B3-73C3-4FF4-BBD8-4F580CC1E5A0}" sibTransId="{8585BE56-B975-4767-B14B-DD8656F9147E}"/>
    <dgm:cxn modelId="{D402C1F9-5BDE-46F0-BCF2-2B342CCDB636}" srcId="{E0A0BF9C-7DAC-4FF7-B0C1-2F631DA25ED0}" destId="{7D6BDDCA-64B0-424F-88DB-AB0D461AAB87}" srcOrd="0" destOrd="0" parTransId="{9C2BA073-BDD2-4B32-B715-DFD4169087A8}" sibTransId="{8EEC1225-7C04-4E86-9F61-EEB6C24D572F}"/>
    <dgm:cxn modelId="{FC45A523-87A1-4346-91D1-65446DA6E55A}" type="presOf" srcId="{A9601A09-A781-4B83-BC6B-71AE01F318FA}" destId="{C867588E-7305-48DD-94C8-192B23F191C5}" srcOrd="0" destOrd="5" presId="urn:microsoft.com/office/officeart/2005/8/layout/radial4"/>
    <dgm:cxn modelId="{EBC6651D-D988-4A10-B66D-5434F3F822C4}" srcId="{FD8A6EC2-1E6B-4D22-A5A7-4923CB405498}" destId="{6A5B8ABD-3B9C-47FF-97B5-9106CC6DE551}" srcOrd="2" destOrd="0" parTransId="{FCC00B74-BCD9-40F5-BB0C-0220E0CF6748}" sibTransId="{6213416E-5D3D-445A-80A9-AA267930B725}"/>
    <dgm:cxn modelId="{2FF1BA77-C69A-4085-B946-AE04F81F03F7}" type="presOf" srcId="{404BA0C6-225B-43D6-A500-03A17125D15C}" destId="{91DFCEE3-E504-4C8C-889F-F9CCEA72CA1A}" srcOrd="0" destOrd="4" presId="urn:microsoft.com/office/officeart/2005/8/layout/radial4"/>
    <dgm:cxn modelId="{3A3EDD04-08AB-4F60-A0A5-E13E17061811}" type="presOf" srcId="{E0A0BF9C-7DAC-4FF7-B0C1-2F631DA25ED0}" destId="{D8C21022-FA41-487D-93BD-3496D5DBB7A3}" srcOrd="0" destOrd="0" presId="urn:microsoft.com/office/officeart/2005/8/layout/radial4"/>
    <dgm:cxn modelId="{57B11B22-8442-49C1-9924-8BD0C8AB422F}" srcId="{7D6BDDCA-64B0-424F-88DB-AB0D461AAB87}" destId="{7DFE7B50-E728-4EDD-9FD9-9D66B9B6E794}" srcOrd="0" destOrd="0" parTransId="{44112661-3F08-4CF2-8B2E-36C4ACD48520}" sibTransId="{E40DAD09-16A3-4A25-B9A4-EBC55E8C8421}"/>
    <dgm:cxn modelId="{595487D1-1819-430F-A535-D9B3EF7BBA58}" srcId="{FD8A6EC2-1E6B-4D22-A5A7-4923CB405498}" destId="{A9601A09-A781-4B83-BC6B-71AE01F318FA}" srcOrd="4" destOrd="0" parTransId="{C4C1B57E-EBCD-4EAD-9A13-E9DE5EDC4FCB}" sibTransId="{497755E5-7941-458D-BA39-DBE72F7B538A}"/>
    <dgm:cxn modelId="{AC3E2F62-D5F3-4ACD-81D5-29AB4F1036FE}" type="presOf" srcId="{FD8A6EC2-1E6B-4D22-A5A7-4923CB405498}" destId="{C867588E-7305-48DD-94C8-192B23F191C5}" srcOrd="0" destOrd="0" presId="urn:microsoft.com/office/officeart/2005/8/layout/radial4"/>
    <dgm:cxn modelId="{1EFE7F77-665B-4610-8CAF-BE3F1246A0F5}" srcId="{7D6BDDCA-64B0-424F-88DB-AB0D461AAB87}" destId="{4254BDF7-5609-4DFE-AEE9-4800A354A982}" srcOrd="1" destOrd="0" parTransId="{FF49DBDC-C473-4C79-B8C9-DCE0F21B2B19}" sibTransId="{4269DDEF-7271-4291-8E19-66387DC2D70F}"/>
    <dgm:cxn modelId="{72F36F1F-6813-4747-9133-0A0578F90F9A}" srcId="{7D6BDDCA-64B0-424F-88DB-AB0D461AAB87}" destId="{404BA0C6-225B-43D6-A500-03A17125D15C}" srcOrd="3" destOrd="0" parTransId="{D267575D-6A6D-457C-9BFB-B8BA2ACD50F3}" sibTransId="{A432C050-D83B-4E8D-91FB-AD188188AAEE}"/>
    <dgm:cxn modelId="{E218AFA8-5E4E-44EA-B577-715A98CAB6DF}" type="presOf" srcId="{7D6BDDCA-64B0-424F-88DB-AB0D461AAB87}" destId="{91DFCEE3-E504-4C8C-889F-F9CCEA72CA1A}" srcOrd="0" destOrd="0" presId="urn:microsoft.com/office/officeart/2005/8/layout/radial4"/>
    <dgm:cxn modelId="{01484FB1-B70F-4385-B0FF-F4277977A6E3}" type="presParOf" srcId="{79C5721B-D2F1-46AC-8EC4-66975F04F743}" destId="{D8C21022-FA41-487D-93BD-3496D5DBB7A3}" srcOrd="0" destOrd="0" presId="urn:microsoft.com/office/officeart/2005/8/layout/radial4"/>
    <dgm:cxn modelId="{6A1D8DEB-7445-48F3-8446-454A8DF0EF1F}" type="presParOf" srcId="{79C5721B-D2F1-46AC-8EC4-66975F04F743}" destId="{A40648F8-DC1F-4CF0-8391-1688B0FBCC3D}" srcOrd="1" destOrd="0" presId="urn:microsoft.com/office/officeart/2005/8/layout/radial4"/>
    <dgm:cxn modelId="{8F3F80A9-467D-4A77-AFC6-37238183EC2B}" type="presParOf" srcId="{79C5721B-D2F1-46AC-8EC4-66975F04F743}" destId="{91DFCEE3-E504-4C8C-889F-F9CCEA72CA1A}" srcOrd="2" destOrd="0" presId="urn:microsoft.com/office/officeart/2005/8/layout/radial4"/>
    <dgm:cxn modelId="{65E98EFD-FD3B-4C0A-89CD-1F0C91912AF5}" type="presParOf" srcId="{79C5721B-D2F1-46AC-8EC4-66975F04F743}" destId="{672ADB96-D039-403E-A9F6-99A725471213}" srcOrd="3" destOrd="0" presId="urn:microsoft.com/office/officeart/2005/8/layout/radial4"/>
    <dgm:cxn modelId="{0E93F72C-0735-4BDA-B866-1F12D44AC0CB}" type="presParOf" srcId="{79C5721B-D2F1-46AC-8EC4-66975F04F743}" destId="{C867588E-7305-48DD-94C8-192B23F191C5}" srcOrd="4"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15BF18-E16D-4029-ACBA-A43437E721F5}"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B9085A9E-482C-4BC0-ACCE-A9E3F2EB1373}">
      <dgm:prSet phldrT="[Text]"/>
      <dgm:spPr/>
      <dgm:t>
        <a:bodyPr/>
        <a:lstStyle/>
        <a:p>
          <a:r>
            <a:rPr lang="en-US" dirty="0" smtClean="0"/>
            <a:t>Better Prediction</a:t>
          </a:r>
          <a:endParaRPr lang="en-US" dirty="0"/>
        </a:p>
      </dgm:t>
    </dgm:pt>
    <dgm:pt modelId="{D19143E5-4EA6-439E-B4B2-AC37825D3350}" type="parTrans" cxnId="{821B4865-A4C5-447A-9DA6-5D5FB9195EE2}">
      <dgm:prSet/>
      <dgm:spPr/>
      <dgm:t>
        <a:bodyPr/>
        <a:lstStyle/>
        <a:p>
          <a:endParaRPr lang="en-US"/>
        </a:p>
      </dgm:t>
    </dgm:pt>
    <dgm:pt modelId="{A5853352-23B2-4E0F-83F3-8F2270CE333E}" type="sibTrans" cxnId="{821B4865-A4C5-447A-9DA6-5D5FB9195EE2}">
      <dgm:prSet/>
      <dgm:spPr/>
      <dgm:t>
        <a:bodyPr/>
        <a:lstStyle/>
        <a:p>
          <a:endParaRPr lang="en-US"/>
        </a:p>
      </dgm:t>
    </dgm:pt>
    <dgm:pt modelId="{15D89DE3-DBA8-4049-A156-0BD57450EC8C}">
      <dgm:prSet phldrT="[Text]"/>
      <dgm:spPr/>
      <dgm:t>
        <a:bodyPr/>
        <a:lstStyle/>
        <a:p>
          <a:r>
            <a:rPr lang="en-US" dirty="0" smtClean="0"/>
            <a:t>Convolutional Neural Networks</a:t>
          </a:r>
          <a:endParaRPr lang="en-US" dirty="0"/>
        </a:p>
      </dgm:t>
    </dgm:pt>
    <dgm:pt modelId="{DD5A2DA6-95FB-471C-980A-33AC61CADD42}" type="parTrans" cxnId="{12C2B195-2FA2-44DC-A222-A0A97680484F}">
      <dgm:prSet/>
      <dgm:spPr/>
      <dgm:t>
        <a:bodyPr/>
        <a:lstStyle/>
        <a:p>
          <a:endParaRPr lang="en-US"/>
        </a:p>
      </dgm:t>
    </dgm:pt>
    <dgm:pt modelId="{58F85F10-5145-48EC-8BAA-CF1449680294}" type="sibTrans" cxnId="{12C2B195-2FA2-44DC-A222-A0A97680484F}">
      <dgm:prSet/>
      <dgm:spPr/>
      <dgm:t>
        <a:bodyPr/>
        <a:lstStyle/>
        <a:p>
          <a:endParaRPr lang="en-US"/>
        </a:p>
      </dgm:t>
    </dgm:pt>
    <dgm:pt modelId="{F74AFD8C-7CB0-4417-ADD6-7863D6AE74EA}">
      <dgm:prSet phldrT="[Text]"/>
      <dgm:spPr/>
      <dgm:t>
        <a:bodyPr/>
        <a:lstStyle/>
        <a:p>
          <a:r>
            <a:rPr lang="en-US" dirty="0" smtClean="0"/>
            <a:t>Include other inputs (e.g. ICD codes)</a:t>
          </a:r>
          <a:endParaRPr lang="en-US" dirty="0"/>
        </a:p>
      </dgm:t>
    </dgm:pt>
    <dgm:pt modelId="{44EBF733-9A47-4EB1-B023-BFB2F09B034E}" type="parTrans" cxnId="{03469DB2-ACC1-40AA-9299-8CDBF5E5A29D}">
      <dgm:prSet/>
      <dgm:spPr/>
      <dgm:t>
        <a:bodyPr/>
        <a:lstStyle/>
        <a:p>
          <a:endParaRPr lang="en-US"/>
        </a:p>
      </dgm:t>
    </dgm:pt>
    <dgm:pt modelId="{03A72BC6-8382-4825-A507-68137FF44605}" type="sibTrans" cxnId="{03469DB2-ACC1-40AA-9299-8CDBF5E5A29D}">
      <dgm:prSet/>
      <dgm:spPr/>
      <dgm:t>
        <a:bodyPr/>
        <a:lstStyle/>
        <a:p>
          <a:endParaRPr lang="en-US"/>
        </a:p>
      </dgm:t>
    </dgm:pt>
    <dgm:pt modelId="{63E6E0C9-ADAD-4B1E-8C48-1D2726139118}">
      <dgm:prSet phldrT="[Text]"/>
      <dgm:spPr/>
      <dgm:t>
        <a:bodyPr/>
        <a:lstStyle/>
        <a:p>
          <a:r>
            <a:rPr lang="en-US" dirty="0" smtClean="0"/>
            <a:t>Stemming</a:t>
          </a:r>
          <a:endParaRPr lang="en-US" dirty="0"/>
        </a:p>
      </dgm:t>
    </dgm:pt>
    <dgm:pt modelId="{A6E42FD8-08B6-4BC9-AF18-2722B7E72190}" type="parTrans" cxnId="{6CB39942-4E1F-4A76-B937-392FE9EAF4BF}">
      <dgm:prSet/>
      <dgm:spPr/>
      <dgm:t>
        <a:bodyPr/>
        <a:lstStyle/>
        <a:p>
          <a:endParaRPr lang="en-US"/>
        </a:p>
      </dgm:t>
    </dgm:pt>
    <dgm:pt modelId="{49FB9655-CCAB-4320-BF6C-015B494993BD}" type="sibTrans" cxnId="{6CB39942-4E1F-4A76-B937-392FE9EAF4BF}">
      <dgm:prSet/>
      <dgm:spPr/>
      <dgm:t>
        <a:bodyPr/>
        <a:lstStyle/>
        <a:p>
          <a:endParaRPr lang="en-US"/>
        </a:p>
      </dgm:t>
    </dgm:pt>
    <dgm:pt modelId="{8BFDDBC3-31D6-4BD7-802A-E1B734875F29}">
      <dgm:prSet phldrT="[Text]"/>
      <dgm:spPr/>
      <dgm:t>
        <a:bodyPr/>
        <a:lstStyle/>
        <a:p>
          <a:r>
            <a:rPr lang="en-US" dirty="0" smtClean="0"/>
            <a:t>Modify the Number of Topics</a:t>
          </a:r>
          <a:endParaRPr lang="en-US" dirty="0"/>
        </a:p>
      </dgm:t>
    </dgm:pt>
    <dgm:pt modelId="{D7359DC1-7E0B-4AFD-9550-397C355C54FC}" type="parTrans" cxnId="{B3E1BC78-9B28-4525-9F75-93C86F57BE6B}">
      <dgm:prSet/>
      <dgm:spPr/>
      <dgm:t>
        <a:bodyPr/>
        <a:lstStyle/>
        <a:p>
          <a:endParaRPr lang="en-US"/>
        </a:p>
      </dgm:t>
    </dgm:pt>
    <dgm:pt modelId="{A0417C51-7E3B-424C-9CC4-C26C6274ACEE}" type="sibTrans" cxnId="{B3E1BC78-9B28-4525-9F75-93C86F57BE6B}">
      <dgm:prSet/>
      <dgm:spPr/>
      <dgm:t>
        <a:bodyPr/>
        <a:lstStyle/>
        <a:p>
          <a:endParaRPr lang="en-US"/>
        </a:p>
      </dgm:t>
    </dgm:pt>
    <dgm:pt modelId="{67F809BD-475A-41E4-B0C9-8517DBC7DE2A}" type="pres">
      <dgm:prSet presAssocID="{A415BF18-E16D-4029-ACBA-A43437E721F5}" presName="Name0" presStyleCnt="0">
        <dgm:presLayoutVars>
          <dgm:chMax val="1"/>
          <dgm:dir/>
          <dgm:animLvl val="ctr"/>
          <dgm:resizeHandles val="exact"/>
        </dgm:presLayoutVars>
      </dgm:prSet>
      <dgm:spPr/>
      <dgm:t>
        <a:bodyPr/>
        <a:lstStyle/>
        <a:p>
          <a:endParaRPr lang="en-US"/>
        </a:p>
      </dgm:t>
    </dgm:pt>
    <dgm:pt modelId="{8BBD6C28-FD36-4BC0-86B4-54E26A2FA530}" type="pres">
      <dgm:prSet presAssocID="{B9085A9E-482C-4BC0-ACCE-A9E3F2EB1373}" presName="centerShape" presStyleLbl="node0" presStyleIdx="0" presStyleCnt="1"/>
      <dgm:spPr/>
      <dgm:t>
        <a:bodyPr/>
        <a:lstStyle/>
        <a:p>
          <a:endParaRPr lang="en-US"/>
        </a:p>
      </dgm:t>
    </dgm:pt>
    <dgm:pt modelId="{9A244BF5-D7BE-4B70-BA79-271F4DAC33BF}" type="pres">
      <dgm:prSet presAssocID="{15D89DE3-DBA8-4049-A156-0BD57450EC8C}" presName="node" presStyleLbl="node1" presStyleIdx="0" presStyleCnt="4">
        <dgm:presLayoutVars>
          <dgm:bulletEnabled val="1"/>
        </dgm:presLayoutVars>
      </dgm:prSet>
      <dgm:spPr/>
      <dgm:t>
        <a:bodyPr/>
        <a:lstStyle/>
        <a:p>
          <a:endParaRPr lang="en-US"/>
        </a:p>
      </dgm:t>
    </dgm:pt>
    <dgm:pt modelId="{0806E08D-B7F6-4F24-B242-AA9705F4456E}" type="pres">
      <dgm:prSet presAssocID="{15D89DE3-DBA8-4049-A156-0BD57450EC8C}" presName="dummy" presStyleCnt="0"/>
      <dgm:spPr/>
    </dgm:pt>
    <dgm:pt modelId="{7AC2DF91-C291-4B2A-BEB0-F684A6E25A68}" type="pres">
      <dgm:prSet presAssocID="{58F85F10-5145-48EC-8BAA-CF1449680294}" presName="sibTrans" presStyleLbl="sibTrans2D1" presStyleIdx="0" presStyleCnt="4"/>
      <dgm:spPr/>
      <dgm:t>
        <a:bodyPr/>
        <a:lstStyle/>
        <a:p>
          <a:endParaRPr lang="en-US"/>
        </a:p>
      </dgm:t>
    </dgm:pt>
    <dgm:pt modelId="{4746CB16-E661-4DBE-9AF4-AFDBCB333C6F}" type="pres">
      <dgm:prSet presAssocID="{F74AFD8C-7CB0-4417-ADD6-7863D6AE74EA}" presName="node" presStyleLbl="node1" presStyleIdx="1" presStyleCnt="4">
        <dgm:presLayoutVars>
          <dgm:bulletEnabled val="1"/>
        </dgm:presLayoutVars>
      </dgm:prSet>
      <dgm:spPr/>
      <dgm:t>
        <a:bodyPr/>
        <a:lstStyle/>
        <a:p>
          <a:endParaRPr lang="en-US"/>
        </a:p>
      </dgm:t>
    </dgm:pt>
    <dgm:pt modelId="{F0078488-27C1-4540-8B32-99FFEEEEEEBA}" type="pres">
      <dgm:prSet presAssocID="{F74AFD8C-7CB0-4417-ADD6-7863D6AE74EA}" presName="dummy" presStyleCnt="0"/>
      <dgm:spPr/>
    </dgm:pt>
    <dgm:pt modelId="{A4A71C07-2A74-46C8-9B93-C975FBD58927}" type="pres">
      <dgm:prSet presAssocID="{03A72BC6-8382-4825-A507-68137FF44605}" presName="sibTrans" presStyleLbl="sibTrans2D1" presStyleIdx="1" presStyleCnt="4"/>
      <dgm:spPr/>
      <dgm:t>
        <a:bodyPr/>
        <a:lstStyle/>
        <a:p>
          <a:endParaRPr lang="en-US"/>
        </a:p>
      </dgm:t>
    </dgm:pt>
    <dgm:pt modelId="{7A2CAAD4-AB7C-4AB0-AB7E-DB26BCC8D26F}" type="pres">
      <dgm:prSet presAssocID="{63E6E0C9-ADAD-4B1E-8C48-1D2726139118}" presName="node" presStyleLbl="node1" presStyleIdx="2" presStyleCnt="4">
        <dgm:presLayoutVars>
          <dgm:bulletEnabled val="1"/>
        </dgm:presLayoutVars>
      </dgm:prSet>
      <dgm:spPr/>
      <dgm:t>
        <a:bodyPr/>
        <a:lstStyle/>
        <a:p>
          <a:endParaRPr lang="en-US"/>
        </a:p>
      </dgm:t>
    </dgm:pt>
    <dgm:pt modelId="{1C099C40-1FCC-4C9B-808F-5C8015200718}" type="pres">
      <dgm:prSet presAssocID="{63E6E0C9-ADAD-4B1E-8C48-1D2726139118}" presName="dummy" presStyleCnt="0"/>
      <dgm:spPr/>
    </dgm:pt>
    <dgm:pt modelId="{9C7BC69D-78AB-49BB-9355-FBC17FD91709}" type="pres">
      <dgm:prSet presAssocID="{49FB9655-CCAB-4320-BF6C-015B494993BD}" presName="sibTrans" presStyleLbl="sibTrans2D1" presStyleIdx="2" presStyleCnt="4"/>
      <dgm:spPr/>
      <dgm:t>
        <a:bodyPr/>
        <a:lstStyle/>
        <a:p>
          <a:endParaRPr lang="en-US"/>
        </a:p>
      </dgm:t>
    </dgm:pt>
    <dgm:pt modelId="{02358DAC-8F14-4363-B975-193AF3CA51A5}" type="pres">
      <dgm:prSet presAssocID="{8BFDDBC3-31D6-4BD7-802A-E1B734875F29}" presName="node" presStyleLbl="node1" presStyleIdx="3" presStyleCnt="4">
        <dgm:presLayoutVars>
          <dgm:bulletEnabled val="1"/>
        </dgm:presLayoutVars>
      </dgm:prSet>
      <dgm:spPr/>
      <dgm:t>
        <a:bodyPr/>
        <a:lstStyle/>
        <a:p>
          <a:endParaRPr lang="en-US"/>
        </a:p>
      </dgm:t>
    </dgm:pt>
    <dgm:pt modelId="{7C97CD3E-B697-4402-BA01-F44486CDF310}" type="pres">
      <dgm:prSet presAssocID="{8BFDDBC3-31D6-4BD7-802A-E1B734875F29}" presName="dummy" presStyleCnt="0"/>
      <dgm:spPr/>
    </dgm:pt>
    <dgm:pt modelId="{C7CB7AD0-926B-4D87-B47F-EDDA7296A040}" type="pres">
      <dgm:prSet presAssocID="{A0417C51-7E3B-424C-9CC4-C26C6274ACEE}" presName="sibTrans" presStyleLbl="sibTrans2D1" presStyleIdx="3" presStyleCnt="4"/>
      <dgm:spPr/>
      <dgm:t>
        <a:bodyPr/>
        <a:lstStyle/>
        <a:p>
          <a:endParaRPr lang="en-US"/>
        </a:p>
      </dgm:t>
    </dgm:pt>
  </dgm:ptLst>
  <dgm:cxnLst>
    <dgm:cxn modelId="{FBD3C38C-1DDD-4890-AECF-234F2D9D60F3}" type="presOf" srcId="{B9085A9E-482C-4BC0-ACCE-A9E3F2EB1373}" destId="{8BBD6C28-FD36-4BC0-86B4-54E26A2FA530}" srcOrd="0" destOrd="0" presId="urn:microsoft.com/office/officeart/2005/8/layout/radial6"/>
    <dgm:cxn modelId="{4328AC00-C5B9-47C7-B398-C49E4F1F32C6}" type="presOf" srcId="{58F85F10-5145-48EC-8BAA-CF1449680294}" destId="{7AC2DF91-C291-4B2A-BEB0-F684A6E25A68}" srcOrd="0" destOrd="0" presId="urn:microsoft.com/office/officeart/2005/8/layout/radial6"/>
    <dgm:cxn modelId="{821B4865-A4C5-447A-9DA6-5D5FB9195EE2}" srcId="{A415BF18-E16D-4029-ACBA-A43437E721F5}" destId="{B9085A9E-482C-4BC0-ACCE-A9E3F2EB1373}" srcOrd="0" destOrd="0" parTransId="{D19143E5-4EA6-439E-B4B2-AC37825D3350}" sibTransId="{A5853352-23B2-4E0F-83F3-8F2270CE333E}"/>
    <dgm:cxn modelId="{FFD82F27-9D33-4C96-8B97-AE8D054A3367}" type="presOf" srcId="{03A72BC6-8382-4825-A507-68137FF44605}" destId="{A4A71C07-2A74-46C8-9B93-C975FBD58927}" srcOrd="0" destOrd="0" presId="urn:microsoft.com/office/officeart/2005/8/layout/radial6"/>
    <dgm:cxn modelId="{5E9807DD-4180-48FE-9021-6C32AD11200C}" type="presOf" srcId="{8BFDDBC3-31D6-4BD7-802A-E1B734875F29}" destId="{02358DAC-8F14-4363-B975-193AF3CA51A5}" srcOrd="0" destOrd="0" presId="urn:microsoft.com/office/officeart/2005/8/layout/radial6"/>
    <dgm:cxn modelId="{8EED9E63-10D0-462C-80E2-700B43E1A6B4}" type="presOf" srcId="{A0417C51-7E3B-424C-9CC4-C26C6274ACEE}" destId="{C7CB7AD0-926B-4D87-B47F-EDDA7296A040}" srcOrd="0" destOrd="0" presId="urn:microsoft.com/office/officeart/2005/8/layout/radial6"/>
    <dgm:cxn modelId="{B3E1BC78-9B28-4525-9F75-93C86F57BE6B}" srcId="{B9085A9E-482C-4BC0-ACCE-A9E3F2EB1373}" destId="{8BFDDBC3-31D6-4BD7-802A-E1B734875F29}" srcOrd="3" destOrd="0" parTransId="{D7359DC1-7E0B-4AFD-9550-397C355C54FC}" sibTransId="{A0417C51-7E3B-424C-9CC4-C26C6274ACEE}"/>
    <dgm:cxn modelId="{56FB62A9-BE72-405D-9FBD-467FE7E486EF}" type="presOf" srcId="{15D89DE3-DBA8-4049-A156-0BD57450EC8C}" destId="{9A244BF5-D7BE-4B70-BA79-271F4DAC33BF}" srcOrd="0" destOrd="0" presId="urn:microsoft.com/office/officeart/2005/8/layout/radial6"/>
    <dgm:cxn modelId="{03469DB2-ACC1-40AA-9299-8CDBF5E5A29D}" srcId="{B9085A9E-482C-4BC0-ACCE-A9E3F2EB1373}" destId="{F74AFD8C-7CB0-4417-ADD6-7863D6AE74EA}" srcOrd="1" destOrd="0" parTransId="{44EBF733-9A47-4EB1-B023-BFB2F09B034E}" sibTransId="{03A72BC6-8382-4825-A507-68137FF44605}"/>
    <dgm:cxn modelId="{87E33EF5-02D9-436A-BC3D-EEF5DDFCCC1B}" type="presOf" srcId="{63E6E0C9-ADAD-4B1E-8C48-1D2726139118}" destId="{7A2CAAD4-AB7C-4AB0-AB7E-DB26BCC8D26F}" srcOrd="0" destOrd="0" presId="urn:microsoft.com/office/officeart/2005/8/layout/radial6"/>
    <dgm:cxn modelId="{63673A3B-C79A-4E5B-BDAE-28C65148DCA4}" type="presOf" srcId="{49FB9655-CCAB-4320-BF6C-015B494993BD}" destId="{9C7BC69D-78AB-49BB-9355-FBC17FD91709}" srcOrd="0" destOrd="0" presId="urn:microsoft.com/office/officeart/2005/8/layout/radial6"/>
    <dgm:cxn modelId="{200509F8-B934-42AB-AF00-19540120C63A}" type="presOf" srcId="{A415BF18-E16D-4029-ACBA-A43437E721F5}" destId="{67F809BD-475A-41E4-B0C9-8517DBC7DE2A}" srcOrd="0" destOrd="0" presId="urn:microsoft.com/office/officeart/2005/8/layout/radial6"/>
    <dgm:cxn modelId="{099A706A-95C9-41D1-AC0A-EBBC8A23D59A}" type="presOf" srcId="{F74AFD8C-7CB0-4417-ADD6-7863D6AE74EA}" destId="{4746CB16-E661-4DBE-9AF4-AFDBCB333C6F}" srcOrd="0" destOrd="0" presId="urn:microsoft.com/office/officeart/2005/8/layout/radial6"/>
    <dgm:cxn modelId="{12C2B195-2FA2-44DC-A222-A0A97680484F}" srcId="{B9085A9E-482C-4BC0-ACCE-A9E3F2EB1373}" destId="{15D89DE3-DBA8-4049-A156-0BD57450EC8C}" srcOrd="0" destOrd="0" parTransId="{DD5A2DA6-95FB-471C-980A-33AC61CADD42}" sibTransId="{58F85F10-5145-48EC-8BAA-CF1449680294}"/>
    <dgm:cxn modelId="{6CB39942-4E1F-4A76-B937-392FE9EAF4BF}" srcId="{B9085A9E-482C-4BC0-ACCE-A9E3F2EB1373}" destId="{63E6E0C9-ADAD-4B1E-8C48-1D2726139118}" srcOrd="2" destOrd="0" parTransId="{A6E42FD8-08B6-4BC9-AF18-2722B7E72190}" sibTransId="{49FB9655-CCAB-4320-BF6C-015B494993BD}"/>
    <dgm:cxn modelId="{2EB6064B-F069-4B76-8ACC-840494B0D5B0}" type="presParOf" srcId="{67F809BD-475A-41E4-B0C9-8517DBC7DE2A}" destId="{8BBD6C28-FD36-4BC0-86B4-54E26A2FA530}" srcOrd="0" destOrd="0" presId="urn:microsoft.com/office/officeart/2005/8/layout/radial6"/>
    <dgm:cxn modelId="{B68E847D-8211-4135-9D19-849E706A9D73}" type="presParOf" srcId="{67F809BD-475A-41E4-B0C9-8517DBC7DE2A}" destId="{9A244BF5-D7BE-4B70-BA79-271F4DAC33BF}" srcOrd="1" destOrd="0" presId="urn:microsoft.com/office/officeart/2005/8/layout/radial6"/>
    <dgm:cxn modelId="{DBF67DFF-2758-4A2C-B6C3-79727488551A}" type="presParOf" srcId="{67F809BD-475A-41E4-B0C9-8517DBC7DE2A}" destId="{0806E08D-B7F6-4F24-B242-AA9705F4456E}" srcOrd="2" destOrd="0" presId="urn:microsoft.com/office/officeart/2005/8/layout/radial6"/>
    <dgm:cxn modelId="{78127E71-FFC1-49AF-B48D-9C6B654F0AFE}" type="presParOf" srcId="{67F809BD-475A-41E4-B0C9-8517DBC7DE2A}" destId="{7AC2DF91-C291-4B2A-BEB0-F684A6E25A68}" srcOrd="3" destOrd="0" presId="urn:microsoft.com/office/officeart/2005/8/layout/radial6"/>
    <dgm:cxn modelId="{F2798285-777F-49E8-AE18-33E5CECE31C6}" type="presParOf" srcId="{67F809BD-475A-41E4-B0C9-8517DBC7DE2A}" destId="{4746CB16-E661-4DBE-9AF4-AFDBCB333C6F}" srcOrd="4" destOrd="0" presId="urn:microsoft.com/office/officeart/2005/8/layout/radial6"/>
    <dgm:cxn modelId="{01038417-7FD1-4D90-9A4B-CA8AF0F5A30B}" type="presParOf" srcId="{67F809BD-475A-41E4-B0C9-8517DBC7DE2A}" destId="{F0078488-27C1-4540-8B32-99FFEEEEEEBA}" srcOrd="5" destOrd="0" presId="urn:microsoft.com/office/officeart/2005/8/layout/radial6"/>
    <dgm:cxn modelId="{5364F3E5-FA99-413F-A22D-2B48E3193432}" type="presParOf" srcId="{67F809BD-475A-41E4-B0C9-8517DBC7DE2A}" destId="{A4A71C07-2A74-46C8-9B93-C975FBD58927}" srcOrd="6" destOrd="0" presId="urn:microsoft.com/office/officeart/2005/8/layout/radial6"/>
    <dgm:cxn modelId="{9A5E967A-5D95-4228-8212-20A251E4C59C}" type="presParOf" srcId="{67F809BD-475A-41E4-B0C9-8517DBC7DE2A}" destId="{7A2CAAD4-AB7C-4AB0-AB7E-DB26BCC8D26F}" srcOrd="7" destOrd="0" presId="urn:microsoft.com/office/officeart/2005/8/layout/radial6"/>
    <dgm:cxn modelId="{C70889AB-3357-4470-BA93-8A58A336922E}" type="presParOf" srcId="{67F809BD-475A-41E4-B0C9-8517DBC7DE2A}" destId="{1C099C40-1FCC-4C9B-808F-5C8015200718}" srcOrd="8" destOrd="0" presId="urn:microsoft.com/office/officeart/2005/8/layout/radial6"/>
    <dgm:cxn modelId="{FF5D0A16-6FC3-4F0F-BA7B-D7DD9F486B5A}" type="presParOf" srcId="{67F809BD-475A-41E4-B0C9-8517DBC7DE2A}" destId="{9C7BC69D-78AB-49BB-9355-FBC17FD91709}" srcOrd="9" destOrd="0" presId="urn:microsoft.com/office/officeart/2005/8/layout/radial6"/>
    <dgm:cxn modelId="{2ECCF85A-515B-4FE1-8A57-EA55C63CE942}" type="presParOf" srcId="{67F809BD-475A-41E4-B0C9-8517DBC7DE2A}" destId="{02358DAC-8F14-4363-B975-193AF3CA51A5}" srcOrd="10" destOrd="0" presId="urn:microsoft.com/office/officeart/2005/8/layout/radial6"/>
    <dgm:cxn modelId="{DE2B8500-B402-4380-9C8A-0DD67500E7C4}" type="presParOf" srcId="{67F809BD-475A-41E4-B0C9-8517DBC7DE2A}" destId="{7C97CD3E-B697-4402-BA01-F44486CDF310}" srcOrd="11" destOrd="0" presId="urn:microsoft.com/office/officeart/2005/8/layout/radial6"/>
    <dgm:cxn modelId="{522C807E-A17E-468B-9886-977D8E113C87}" type="presParOf" srcId="{67F809BD-475A-41E4-B0C9-8517DBC7DE2A}" destId="{C7CB7AD0-926B-4D87-B47F-EDDA7296A040}"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21022-FA41-487D-93BD-3496D5DBB7A3}">
      <dsp:nvSpPr>
        <dsp:cNvPr id="0" name=""/>
        <dsp:cNvSpPr/>
      </dsp:nvSpPr>
      <dsp:spPr>
        <a:xfrm>
          <a:off x="2789271" y="2783585"/>
          <a:ext cx="2565400" cy="25654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LDA + Clustering =&gt; </a:t>
          </a:r>
        </a:p>
        <a:p>
          <a:pPr lvl="0" algn="ctr" defTabSz="1155700">
            <a:lnSpc>
              <a:spcPct val="90000"/>
            </a:lnSpc>
            <a:spcBef>
              <a:spcPct val="0"/>
            </a:spcBef>
            <a:spcAft>
              <a:spcPct val="35000"/>
            </a:spcAft>
          </a:pPr>
          <a:r>
            <a:rPr lang="en-US" sz="2600" kern="1200" dirty="0" smtClean="0"/>
            <a:t>Sepsis Prediction</a:t>
          </a:r>
          <a:endParaRPr lang="en-US" sz="2600" kern="1200" dirty="0"/>
        </a:p>
      </dsp:txBody>
      <dsp:txXfrm>
        <a:off x="3164965" y="3159279"/>
        <a:ext cx="1814012" cy="1814012"/>
      </dsp:txXfrm>
    </dsp:sp>
    <dsp:sp modelId="{A40648F8-DC1F-4CF0-8391-1688B0FBCC3D}">
      <dsp:nvSpPr>
        <dsp:cNvPr id="0" name=""/>
        <dsp:cNvSpPr/>
      </dsp:nvSpPr>
      <dsp:spPr>
        <a:xfrm rot="13280439">
          <a:off x="929290" y="1979049"/>
          <a:ext cx="2371502" cy="73113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DFCEE3-E504-4C8C-889F-F9CCEA72CA1A}">
      <dsp:nvSpPr>
        <dsp:cNvPr id="0" name=""/>
        <dsp:cNvSpPr/>
      </dsp:nvSpPr>
      <dsp:spPr>
        <a:xfrm>
          <a:off x="6219" y="586537"/>
          <a:ext cx="2437130" cy="19497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800100">
            <a:lnSpc>
              <a:spcPct val="90000"/>
            </a:lnSpc>
            <a:spcBef>
              <a:spcPct val="0"/>
            </a:spcBef>
            <a:spcAft>
              <a:spcPct val="35000"/>
            </a:spcAft>
          </a:pPr>
          <a:r>
            <a:rPr lang="en-US" sz="1800" kern="1200" dirty="0" err="1" smtClean="0"/>
            <a:t>DeSautels</a:t>
          </a:r>
          <a:endParaRPr lang="en-US" sz="1800" kern="1200" dirty="0" smtClean="0"/>
        </a:p>
        <a:p>
          <a:pPr marL="114300" lvl="1" indent="-114300" algn="l" defTabSz="622300">
            <a:lnSpc>
              <a:spcPct val="90000"/>
            </a:lnSpc>
            <a:spcBef>
              <a:spcPct val="0"/>
            </a:spcBef>
            <a:spcAft>
              <a:spcPct val="15000"/>
            </a:spcAft>
            <a:buChar char="••"/>
          </a:pPr>
          <a:r>
            <a:rPr lang="en-US" sz="1400" kern="1200" dirty="0" smtClean="0"/>
            <a:t>Sepsis prediction</a:t>
          </a:r>
          <a:endParaRPr lang="en-US" sz="1400" kern="1200" dirty="0"/>
        </a:p>
        <a:p>
          <a:pPr marL="114300" lvl="1" indent="-114300" algn="l" defTabSz="622300">
            <a:lnSpc>
              <a:spcPct val="90000"/>
            </a:lnSpc>
            <a:spcBef>
              <a:spcPct val="0"/>
            </a:spcBef>
            <a:spcAft>
              <a:spcPct val="15000"/>
            </a:spcAft>
            <a:buChar char="••"/>
          </a:pPr>
          <a:r>
            <a:rPr lang="en-US" sz="1400" kern="1200" dirty="0" smtClean="0"/>
            <a:t>24-48 discharge</a:t>
          </a:r>
          <a:endParaRPr lang="en-US" sz="1400" kern="1200" dirty="0"/>
        </a:p>
        <a:p>
          <a:pPr marL="114300" lvl="1" indent="-114300" algn="l" defTabSz="622300">
            <a:lnSpc>
              <a:spcPct val="90000"/>
            </a:lnSpc>
            <a:spcBef>
              <a:spcPct val="0"/>
            </a:spcBef>
            <a:spcAft>
              <a:spcPct val="15000"/>
            </a:spcAft>
            <a:buChar char="••"/>
          </a:pPr>
          <a:r>
            <a:rPr lang="en-US" sz="1400" kern="1200" dirty="0" smtClean="0"/>
            <a:t>Using ML “Insight”</a:t>
          </a:r>
          <a:endParaRPr lang="en-US" sz="1400" kern="1200" dirty="0"/>
        </a:p>
        <a:p>
          <a:pPr marL="114300" lvl="1" indent="-114300" algn="l" defTabSz="622300">
            <a:lnSpc>
              <a:spcPct val="90000"/>
            </a:lnSpc>
            <a:spcBef>
              <a:spcPct val="0"/>
            </a:spcBef>
            <a:spcAft>
              <a:spcPct val="15000"/>
            </a:spcAft>
            <a:buChar char="••"/>
          </a:pPr>
          <a:r>
            <a:rPr lang="en-US" sz="1400" kern="1200" dirty="0" smtClean="0"/>
            <a:t>Improvement on </a:t>
          </a:r>
          <a:r>
            <a:rPr lang="en-US" sz="1400" kern="1200" dirty="0" err="1" smtClean="0"/>
            <a:t>qSOFA</a:t>
          </a:r>
          <a:r>
            <a:rPr lang="en-US" sz="1400" kern="1200" dirty="0" smtClean="0"/>
            <a:t> </a:t>
          </a:r>
          <a:endParaRPr lang="en-US" sz="1400" kern="1200" dirty="0"/>
        </a:p>
      </dsp:txBody>
      <dsp:txXfrm>
        <a:off x="63324" y="643642"/>
        <a:ext cx="2322920" cy="1835494"/>
      </dsp:txXfrm>
    </dsp:sp>
    <dsp:sp modelId="{672ADB96-D039-403E-A9F6-99A725471213}">
      <dsp:nvSpPr>
        <dsp:cNvPr id="0" name=""/>
        <dsp:cNvSpPr/>
      </dsp:nvSpPr>
      <dsp:spPr>
        <a:xfrm rot="19109984">
          <a:off x="4839272" y="1977783"/>
          <a:ext cx="2360203" cy="73113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67588E-7305-48DD-94C8-192B23F191C5}">
      <dsp:nvSpPr>
        <dsp:cNvPr id="0" name=""/>
        <dsp:cNvSpPr/>
      </dsp:nvSpPr>
      <dsp:spPr>
        <a:xfrm>
          <a:off x="5684650" y="586537"/>
          <a:ext cx="2437130" cy="194970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lvl="0" algn="l" defTabSz="800100">
            <a:lnSpc>
              <a:spcPct val="90000"/>
            </a:lnSpc>
            <a:spcBef>
              <a:spcPct val="0"/>
            </a:spcBef>
            <a:spcAft>
              <a:spcPct val="35000"/>
            </a:spcAft>
          </a:pPr>
          <a:r>
            <a:rPr lang="en-US" sz="1800" kern="1200" dirty="0" err="1" smtClean="0"/>
            <a:t>Ghassemi</a:t>
          </a:r>
          <a:r>
            <a:rPr lang="en-US" sz="1800" kern="1200" dirty="0" smtClean="0"/>
            <a:t> </a:t>
          </a:r>
          <a:endParaRPr lang="en-US" sz="1800" kern="1200" dirty="0"/>
        </a:p>
        <a:p>
          <a:pPr marL="114300" lvl="1" indent="-114300" algn="l" defTabSz="622300">
            <a:lnSpc>
              <a:spcPct val="90000"/>
            </a:lnSpc>
            <a:spcBef>
              <a:spcPct val="0"/>
            </a:spcBef>
            <a:spcAft>
              <a:spcPct val="15000"/>
            </a:spcAft>
            <a:buChar char="••"/>
          </a:pPr>
          <a:r>
            <a:rPr lang="en-US" sz="1400" kern="1200" dirty="0" err="1" smtClean="0"/>
            <a:t>Mortalitly</a:t>
          </a:r>
          <a:r>
            <a:rPr lang="en-US" sz="1400" kern="1200" dirty="0" smtClean="0"/>
            <a:t> prediction</a:t>
          </a:r>
          <a:endParaRPr lang="en-US" sz="1400" kern="1200" dirty="0"/>
        </a:p>
        <a:p>
          <a:pPr marL="114300" lvl="1" indent="-114300" algn="l" defTabSz="622300">
            <a:lnSpc>
              <a:spcPct val="90000"/>
            </a:lnSpc>
            <a:spcBef>
              <a:spcPct val="0"/>
            </a:spcBef>
            <a:spcAft>
              <a:spcPct val="15000"/>
            </a:spcAft>
            <a:buChar char="••"/>
          </a:pPr>
          <a:r>
            <a:rPr lang="en-US" sz="1400" kern="1200" dirty="0" smtClean="0"/>
            <a:t>30 day – 1 year post discharge</a:t>
          </a:r>
          <a:endParaRPr lang="en-US" sz="1400" kern="1200" dirty="0"/>
        </a:p>
        <a:p>
          <a:pPr marL="114300" lvl="1" indent="-114300" algn="l" defTabSz="622300">
            <a:lnSpc>
              <a:spcPct val="90000"/>
            </a:lnSpc>
            <a:spcBef>
              <a:spcPct val="0"/>
            </a:spcBef>
            <a:spcAft>
              <a:spcPct val="15000"/>
            </a:spcAft>
            <a:buChar char="••"/>
          </a:pPr>
          <a:r>
            <a:rPr lang="en-US" sz="1400" kern="1200" dirty="0" smtClean="0"/>
            <a:t>Via free text notes</a:t>
          </a:r>
          <a:endParaRPr lang="en-US" sz="1400" kern="1200" dirty="0"/>
        </a:p>
        <a:p>
          <a:pPr marL="114300" lvl="1" indent="-114300" algn="l" defTabSz="622300">
            <a:lnSpc>
              <a:spcPct val="90000"/>
            </a:lnSpc>
            <a:spcBef>
              <a:spcPct val="0"/>
            </a:spcBef>
            <a:spcAft>
              <a:spcPct val="15000"/>
            </a:spcAft>
            <a:buChar char="••"/>
          </a:pPr>
          <a:r>
            <a:rPr lang="en-US" sz="1400" kern="1200" dirty="0" smtClean="0"/>
            <a:t>AUCs range 0.85-0.77</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5741755" y="643642"/>
        <a:ext cx="2322920" cy="18354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B7AD0-926B-4D87-B47F-EDDA7296A040}">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7BC69D-78AB-49BB-9355-FBC17FD91709}">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4A71C07-2A74-46C8-9B93-C975FBD58927}">
      <dsp:nvSpPr>
        <dsp:cNvPr id="0" name=""/>
        <dsp:cNvSpPr/>
      </dsp:nvSpPr>
      <dsp:spPr>
        <a:xfrm>
          <a:off x="1980380" y="625714"/>
          <a:ext cx="4167238" cy="416723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C2DF91-C291-4B2A-BEB0-F684A6E25A68}">
      <dsp:nvSpPr>
        <dsp:cNvPr id="0" name=""/>
        <dsp:cNvSpPr/>
      </dsp:nvSpPr>
      <dsp:spPr>
        <a:xfrm>
          <a:off x="1980380" y="625714"/>
          <a:ext cx="4167238" cy="416723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BD6C28-FD36-4BC0-86B4-54E26A2FA530}">
      <dsp:nvSpPr>
        <dsp:cNvPr id="0" name=""/>
        <dsp:cNvSpPr/>
      </dsp:nvSpPr>
      <dsp:spPr>
        <a:xfrm>
          <a:off x="3104554" y="1749888"/>
          <a:ext cx="1918890" cy="19188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Better Prediction</a:t>
          </a:r>
          <a:endParaRPr lang="en-US" sz="2400" kern="1200" dirty="0"/>
        </a:p>
      </dsp:txBody>
      <dsp:txXfrm>
        <a:off x="3385569" y="2030903"/>
        <a:ext cx="1356860" cy="1356860"/>
      </dsp:txXfrm>
    </dsp:sp>
    <dsp:sp modelId="{9A244BF5-D7BE-4B70-BA79-271F4DAC33BF}">
      <dsp:nvSpPr>
        <dsp:cNvPr id="0" name=""/>
        <dsp:cNvSpPr/>
      </dsp:nvSpPr>
      <dsp:spPr>
        <a:xfrm>
          <a:off x="3392388" y="2458"/>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Convolutional Neural Networks</a:t>
          </a:r>
          <a:endParaRPr lang="en-US" sz="1200" kern="1200" dirty="0"/>
        </a:p>
      </dsp:txBody>
      <dsp:txXfrm>
        <a:off x="3589098" y="199168"/>
        <a:ext cx="949803" cy="949803"/>
      </dsp:txXfrm>
    </dsp:sp>
    <dsp:sp modelId="{4746CB16-E661-4DBE-9AF4-AFDBCB333C6F}">
      <dsp:nvSpPr>
        <dsp:cNvPr id="0" name=""/>
        <dsp:cNvSpPr/>
      </dsp:nvSpPr>
      <dsp:spPr>
        <a:xfrm>
          <a:off x="5427651" y="2037721"/>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Include other inputs (e.g. ICD codes)</a:t>
          </a:r>
          <a:endParaRPr lang="en-US" sz="1200" kern="1200" dirty="0"/>
        </a:p>
      </dsp:txBody>
      <dsp:txXfrm>
        <a:off x="5624361" y="2234431"/>
        <a:ext cx="949803" cy="949803"/>
      </dsp:txXfrm>
    </dsp:sp>
    <dsp:sp modelId="{7A2CAAD4-AB7C-4AB0-AB7E-DB26BCC8D26F}">
      <dsp:nvSpPr>
        <dsp:cNvPr id="0" name=""/>
        <dsp:cNvSpPr/>
      </dsp:nvSpPr>
      <dsp:spPr>
        <a:xfrm>
          <a:off x="3392388" y="4072985"/>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Stemming</a:t>
          </a:r>
          <a:endParaRPr lang="en-US" sz="1200" kern="1200" dirty="0"/>
        </a:p>
      </dsp:txBody>
      <dsp:txXfrm>
        <a:off x="3589098" y="4269695"/>
        <a:ext cx="949803" cy="949803"/>
      </dsp:txXfrm>
    </dsp:sp>
    <dsp:sp modelId="{02358DAC-8F14-4363-B975-193AF3CA51A5}">
      <dsp:nvSpPr>
        <dsp:cNvPr id="0" name=""/>
        <dsp:cNvSpPr/>
      </dsp:nvSpPr>
      <dsp:spPr>
        <a:xfrm>
          <a:off x="1357124" y="2037721"/>
          <a:ext cx="1343223" cy="13432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Modify the Number of Topics</a:t>
          </a:r>
          <a:endParaRPr lang="en-US" sz="1200" kern="1200" dirty="0"/>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28.34025" units="1/cm"/>
          <inkml:channelProperty channel="Y" name="resolution" value="28.33948" units="1/cm"/>
          <inkml:channelProperty channel="T" name="resolution" value="1" units="1/dev"/>
        </inkml:channelProperties>
      </inkml:inkSource>
      <inkml:timestamp xml:id="ts0" timeString="2018-04-20T19:22:01.113"/>
    </inkml:context>
    <inkml:brush xml:id="br0">
      <inkml:brushProperty name="width" value="0.05292" units="cm"/>
      <inkml:brushProperty name="height" value="0.05292" units="cm"/>
      <inkml:brushProperty name="color" value="#FF0000"/>
    </inkml:brush>
  </inkml:definitions>
  <inkml:trace contextRef="#ctx0" brushRef="#br0">9153 7094 0,'0'0'31,"0"25"-15,0-25 15,0 25-15,0 0-1,0-1-15,0-24 16,0 25 0,0 0-16,-25 0 15,0 24 1,25-49-16,0 50 15,0-25 1,0-25-16,0 25 0,0 24 16,-24-24-1,24 0 94,0 0-109,0-1 16,0-24 0,0 25-1,0-25 1,0 0-1,24 0-15,1 50 16,25-50 0,-50 0-16,25 0 15,24 0 1,-49 25-1,25-25 1,0 0-16,24 24 16,-49-24 15,25 0-31,-25 25 15,25-25 32,-25 0-31,25 0-16,0 0 31,-1 0-31,-24 0 0,50 0 16,-25 0-1,0 0-15,-25 0 16,24 0-16,1 0 15,0 0 1,-25 0 0,25 0-16,0 0 0,-1 0 15,-24 0-15,75 0 16,-75 0-16,49 0 15,26 0-15,-1 0 16,1 0 0,-1 0-16,1 0 0,-26 0 15,1 0 1,-25 0-16,49 0 0,0 0 15,-49 0-15,74 0 16,-49 0 0,0 0-16,74 0 0,-50 0 15,0 0 1,1 0-16,-26 0 0,1 0 15,0 0 1,-1 0-16,-24 0 16,0 0-16,25 0 15,-1 0-15,-24 0 16,49 0-16,-49 0 0,99 0 15,-49 0 1,24 0-16,-25 0 16,25 0-16,-24 0 15,-26 0-15,26 0 16,-25 0-1,24 0-15,-49 0 0,0 0 16,-1 0 0,26 0-16,-25 0 0,49 0 15,-24 0 1,24 0-1,1 0-15,-1 0 0,-49 0 16,24-25 0,-24 25-16,-25 0 15,50 0 1,-50 0-16,25-24 31,-1 24-15,1-25-1,-25 0 1,25 25-1,-25 0 1,50 0 0,-50 0-1,24 0-15,-24 0 0,50 0 16,-50 0-16,25 0 15,25 0-15,24-50 16,-49 50-16,24-24 16,-24 24-1,25-25 1,-25 0-1,-1 25 32,-24-25-31,0 0 31,0 1-47,0 24 0,0-25 15,-24 0 1,-1 0-1,25 25-15,-25-25 16,25 1-16,-25-1 16,0 0-1,1 25-15,24-25 0,-50 25 16,25 0-16,-24-25 15,24 25 1,-25 0-16,0 0 16,-24 0-16,24 0 0,-24 0 15,-25 0-15,24 0 16,-73 0-1,73 0-15,-24 0 0,0 0 16,0 0 0,24 0-16,1 0 0,24 0 15,-24 0 1,-1 0-16,50 0 15,-49 0-15,49 0 0,-49 0 16,-1 0 0,26 0-16,-26 0 0,1 0 15,0 0 1,24 0-16,-24 0 15,-1 0-15,1 0 16,-1 0-16,1 0 16,-1 0-1,1 0-15,24 0 0,-24 0 16,24 0-16,1 0 15,-26 0-15,51 0 16,-26 0-16,25 0 16,-49 0-1,74 0-15,-50 0 0,25 0 16,-49 0-1,49 0-15,0 0 0,-24 0 16,-1 0 0,25 0-16,0 0 15,-49 0-15,49 0 0,-24 0 16,24 0-1,-25 0-15,1 0 0,24 0 16,0 0 0,25 0-16,-25 0 15,0 0-15,1 0 16,-1 0-1,0 0 17,0 0-32,0 0 15,-24 0-15,24 0 16,-49 0-16,-26 0 15,76 0 1,-26 0-16,-24 0 0,49 0 16,25 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39D64A-EB2B-429B-A9B5-406A23431394}" type="datetimeFigureOut">
              <a:rPr lang="en-US" smtClean="0"/>
              <a:t>4/20/2018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24449F-94BA-4FA7-9F30-6B780FFE3BC2}" type="slidenum">
              <a:rPr lang="en-US" smtClean="0"/>
              <a:t>‹#›</a:t>
            </a:fld>
            <a:endParaRPr lang="en-US"/>
          </a:p>
        </p:txBody>
      </p:sp>
    </p:spTree>
    <p:extLst>
      <p:ext uri="{BB962C8B-B14F-4D97-AF65-F5344CB8AC3E}">
        <p14:creationId xmlns:p14="http://schemas.microsoft.com/office/powerpoint/2010/main" val="35993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24449F-94BA-4FA7-9F30-6B780FFE3BC2}" type="slidenum">
              <a:rPr lang="en-US" smtClean="0"/>
              <a:t>1</a:t>
            </a:fld>
            <a:endParaRPr lang="en-US"/>
          </a:p>
        </p:txBody>
      </p:sp>
    </p:spTree>
    <p:extLst>
      <p:ext uri="{BB962C8B-B14F-4D97-AF65-F5344CB8AC3E}">
        <p14:creationId xmlns:p14="http://schemas.microsoft.com/office/powerpoint/2010/main" val="410256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Sepsis can be plain and simply described in one word – deadly.  Sepsis, where the body’s response to infection further injures tissues and organs, is the number of killer in hospitals.  1.6 million diagnosis per year, at a death rate of 40% and a resultant significant increase in hospitalization.</a:t>
            </a:r>
          </a:p>
          <a:p>
            <a:endParaRPr lang="en-US" dirty="0"/>
          </a:p>
          <a:p>
            <a:r>
              <a:rPr lang="en-US" dirty="0" smtClean="0"/>
              <a:t>Needless to say, identifying and treating it before symptoms become apparent is crucial to survival.</a:t>
            </a:r>
          </a:p>
          <a:p>
            <a:endParaRPr lang="en-US" dirty="0"/>
          </a:p>
          <a:p>
            <a:r>
              <a:rPr lang="en-US" dirty="0" smtClean="0"/>
              <a:t>In addition, Sepsis has huge financial ramification.  Early detection of sepsis costs approximately $3000 – in contrast, not detecting it early  costs $32000.</a:t>
            </a:r>
          </a:p>
          <a:p>
            <a:endParaRPr lang="en-US" dirty="0"/>
          </a:p>
          <a:p>
            <a:r>
              <a:rPr lang="en-US" dirty="0" smtClean="0"/>
              <a:t>This presentation will detail an approach that allows early Sepsis prediction with </a:t>
            </a:r>
            <a:r>
              <a:rPr lang="en-US" dirty="0"/>
              <a:t> </a:t>
            </a:r>
            <a:r>
              <a:rPr lang="en-US" dirty="0" smtClean="0"/>
              <a:t>good accuracy and can help predict impending cases of Sepsis upon hospital admission, thus potentially saving lives and reducing significant financial burden.</a:t>
            </a:r>
            <a:endParaRPr lang="en-US" dirty="0"/>
          </a:p>
        </p:txBody>
      </p:sp>
      <p:sp>
        <p:nvSpPr>
          <p:cNvPr id="4" name="Slide Number Placeholder 3"/>
          <p:cNvSpPr>
            <a:spLocks noGrp="1"/>
          </p:cNvSpPr>
          <p:nvPr>
            <p:ph type="sldNum" sz="quarter" idx="10"/>
          </p:nvPr>
        </p:nvSpPr>
        <p:spPr/>
        <p:txBody>
          <a:bodyPr/>
          <a:lstStyle/>
          <a:p>
            <a:fld id="{B224449F-94BA-4FA7-9F30-6B780FFE3BC2}" type="slidenum">
              <a:rPr lang="en-US" smtClean="0"/>
              <a:t>2</a:t>
            </a:fld>
            <a:endParaRPr lang="en-US"/>
          </a:p>
        </p:txBody>
      </p:sp>
    </p:spTree>
    <p:extLst>
      <p:ext uri="{BB962C8B-B14F-4D97-AF65-F5344CB8AC3E}">
        <p14:creationId xmlns:p14="http://schemas.microsoft.com/office/powerpoint/2010/main" val="257999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major pieces of research were explored when determining the approach.</a:t>
            </a:r>
          </a:p>
          <a:p>
            <a:endParaRPr lang="en-US" dirty="0"/>
          </a:p>
          <a:p>
            <a:r>
              <a:rPr lang="en-US" dirty="0" smtClean="0"/>
              <a:t>One paper, titled “Prediction </a:t>
            </a:r>
            <a:r>
              <a:rPr lang="en-US" dirty="0"/>
              <a:t>of sepsis in the intensive care unit with minimal electronic health record data: A machine learning </a:t>
            </a:r>
            <a:r>
              <a:rPr lang="en-US" dirty="0" smtClean="0"/>
              <a:t>approach” by </a:t>
            </a:r>
            <a:r>
              <a:rPr lang="en-US" dirty="0" err="1" smtClean="0"/>
              <a:t>Desuatels</a:t>
            </a:r>
            <a:r>
              <a:rPr lang="en-US" dirty="0" smtClean="0"/>
              <a:t> and others used machine learning techniques to identify patients with sepsis. </a:t>
            </a:r>
          </a:p>
          <a:p>
            <a:endParaRPr lang="en-US" dirty="0"/>
          </a:p>
          <a:p>
            <a:r>
              <a:rPr lang="en-US" dirty="0" smtClean="0"/>
              <a:t>The most important is </a:t>
            </a:r>
            <a:r>
              <a:rPr lang="en-US" dirty="0"/>
              <a:t>Unfolding physiological state: mortality modeling in intensive care </a:t>
            </a:r>
            <a:r>
              <a:rPr lang="en-US" dirty="0" smtClean="0"/>
              <a:t>units by </a:t>
            </a:r>
            <a:r>
              <a:rPr lang="en-US" dirty="0" err="1" smtClean="0"/>
              <a:t>Ghassemi</a:t>
            </a:r>
            <a:r>
              <a:rPr lang="en-US" dirty="0" smtClean="0"/>
              <a:t> and others.  This basically predicted mortality based on Physician notes 30 days to 1 year post discharge using Physician notes.</a:t>
            </a:r>
          </a:p>
          <a:p>
            <a:endParaRPr lang="en-US" dirty="0"/>
          </a:p>
          <a:p>
            <a:r>
              <a:rPr lang="en-US" dirty="0" smtClean="0"/>
              <a:t>Our model basically </a:t>
            </a:r>
            <a:r>
              <a:rPr lang="en-US" dirty="0" err="1" smtClean="0"/>
              <a:t>Ghassemi’s</a:t>
            </a:r>
            <a:r>
              <a:rPr lang="en-US" dirty="0" smtClean="0"/>
              <a:t> method of using Physician's notes with unsupervised learning to predict whether a patient, within the MIMIC-III data, will later be diagnosed with Sepsis diagnosis.   </a:t>
            </a:r>
            <a:endParaRPr lang="en-US" dirty="0"/>
          </a:p>
        </p:txBody>
      </p:sp>
      <p:sp>
        <p:nvSpPr>
          <p:cNvPr id="4" name="Slide Number Placeholder 3"/>
          <p:cNvSpPr>
            <a:spLocks noGrp="1"/>
          </p:cNvSpPr>
          <p:nvPr>
            <p:ph type="sldNum" sz="quarter" idx="10"/>
          </p:nvPr>
        </p:nvSpPr>
        <p:spPr/>
        <p:txBody>
          <a:bodyPr/>
          <a:lstStyle/>
          <a:p>
            <a:fld id="{B224449F-94BA-4FA7-9F30-6B780FFE3BC2}" type="slidenum">
              <a:rPr lang="en-US" smtClean="0"/>
              <a:t>3</a:t>
            </a:fld>
            <a:endParaRPr lang="en-US"/>
          </a:p>
        </p:txBody>
      </p:sp>
    </p:spTree>
    <p:extLst>
      <p:ext uri="{BB962C8B-B14F-4D97-AF65-F5344CB8AC3E}">
        <p14:creationId xmlns:p14="http://schemas.microsoft.com/office/powerpoint/2010/main" val="3351721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 </a:t>
            </a:r>
            <a:r>
              <a:rPr lang="en-US" dirty="0" smtClean="0"/>
              <a:t>approach is broken down into 5 steps</a:t>
            </a:r>
          </a:p>
          <a:p>
            <a:endParaRPr lang="en-US" dirty="0" smtClean="0"/>
          </a:p>
          <a:p>
            <a:r>
              <a:rPr lang="en-US" dirty="0" smtClean="0"/>
              <a:t>For step 1, using MIMC-III’s information, and big data technologies of YARN and Spark, we perform Latent </a:t>
            </a:r>
            <a:r>
              <a:rPr lang="en-US" dirty="0" err="1" smtClean="0"/>
              <a:t>Dirichlet</a:t>
            </a:r>
            <a:r>
              <a:rPr lang="en-US" dirty="0" smtClean="0"/>
              <a:t> Allocation, or LDA, to generate topics.  Spark, scheduled through YARN, is used to gather information in a distributed manner as our approach is meant for large data that can encompass multi-node storage.  </a:t>
            </a:r>
          </a:p>
          <a:p>
            <a:endParaRPr lang="en-US" dirty="0"/>
          </a:p>
          <a:p>
            <a:r>
              <a:rPr lang="en-US" dirty="0" smtClean="0"/>
              <a:t>LDA  topics, are, in essence, a collection of words that are truly representative of a document, meaning that the words are unique to a physician’s notes and are unique.</a:t>
            </a:r>
          </a:p>
          <a:p>
            <a:endParaRPr lang="en-US" dirty="0"/>
          </a:p>
          <a:p>
            <a:r>
              <a:rPr lang="en-US" dirty="0" smtClean="0"/>
              <a:t>In step 2, the top topics are identified for each document and are used as the features for machine learning</a:t>
            </a:r>
          </a:p>
          <a:p>
            <a:endParaRPr lang="en-US" dirty="0"/>
          </a:p>
          <a:p>
            <a:r>
              <a:rPr lang="en-US" dirty="0" smtClean="0"/>
              <a:t>In step 3, K-means, an unsupervised learning method, is used to divide the patients into 2 different clusters.  The hypothesis is that the clusters will map to the sepsis and non-sepsis suffering patients.</a:t>
            </a:r>
          </a:p>
          <a:p>
            <a:endParaRPr lang="en-US" dirty="0"/>
          </a:p>
          <a:p>
            <a:r>
              <a:rPr lang="en-US" dirty="0" smtClean="0"/>
              <a:t>These leads to step 4, which identifies patients into sepsis and non-sepsis patients so that we can compare those with the K-means clusters.  While there are many ways to go about Sepsis labeling, a simplistic approach of identifying select Sepsis ICD codes is used.</a:t>
            </a:r>
          </a:p>
          <a:p>
            <a:endParaRPr lang="en-US" dirty="0"/>
          </a:p>
          <a:p>
            <a:r>
              <a:rPr lang="en-US" dirty="0" smtClean="0"/>
              <a:t>Finally, the clusters are set, and the inputs are labelled.  This will be done through the standard cluster criteria calculation called purity.   </a:t>
            </a:r>
          </a:p>
          <a:p>
            <a:endParaRPr lang="en-US" dirty="0"/>
          </a:p>
          <a:p>
            <a:endParaRPr lang="en-US" dirty="0" smtClean="0"/>
          </a:p>
        </p:txBody>
      </p:sp>
      <p:sp>
        <p:nvSpPr>
          <p:cNvPr id="4" name="Slide Number Placeholder 3"/>
          <p:cNvSpPr>
            <a:spLocks noGrp="1"/>
          </p:cNvSpPr>
          <p:nvPr>
            <p:ph type="sldNum" sz="quarter" idx="10"/>
          </p:nvPr>
        </p:nvSpPr>
        <p:spPr/>
        <p:txBody>
          <a:bodyPr/>
          <a:lstStyle/>
          <a:p>
            <a:fld id="{B224449F-94BA-4FA7-9F30-6B780FFE3BC2}" type="slidenum">
              <a:rPr lang="en-US" smtClean="0"/>
              <a:t>4</a:t>
            </a:fld>
            <a:endParaRPr lang="en-US"/>
          </a:p>
        </p:txBody>
      </p:sp>
    </p:spTree>
    <p:extLst>
      <p:ext uri="{BB962C8B-B14F-4D97-AF65-F5344CB8AC3E}">
        <p14:creationId xmlns:p14="http://schemas.microsoft.com/office/powerpoint/2010/main" val="2695506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seen here, the topics generated through LDA are shown.  In addition, word clouds describing two topics in particular, are shown, specifically topic 13 and topic 8.  It is quite clear looking at the word cloud, that there are unique and clear descriptions that identify a patient.  </a:t>
            </a:r>
          </a:p>
          <a:p>
            <a:endParaRPr lang="en-US" dirty="0"/>
          </a:p>
          <a:p>
            <a:r>
              <a:rPr lang="en-US" dirty="0" smtClean="0"/>
              <a:t>Running our algorithm, with K-means of 2 clusters, 2 unique clusters are formed.  Running it through the Purity function, the purity calculated is nearly 0.9, indicating very good cluster quality.</a:t>
            </a:r>
          </a:p>
          <a:p>
            <a:endParaRPr lang="en-US" dirty="0"/>
          </a:p>
          <a:p>
            <a:r>
              <a:rPr lang="en-US" dirty="0" smtClean="0"/>
              <a:t>In other words, the prediction of a patient being diagnosed with sepsis in the near future after being admitted  to a hospital, just using K-means and physicians notes, is quite high – thus proving our hypothesis.</a:t>
            </a:r>
            <a:endParaRPr lang="en-US" dirty="0"/>
          </a:p>
        </p:txBody>
      </p:sp>
      <p:sp>
        <p:nvSpPr>
          <p:cNvPr id="4" name="Slide Number Placeholder 3"/>
          <p:cNvSpPr>
            <a:spLocks noGrp="1"/>
          </p:cNvSpPr>
          <p:nvPr>
            <p:ph type="sldNum" sz="quarter" idx="10"/>
          </p:nvPr>
        </p:nvSpPr>
        <p:spPr/>
        <p:txBody>
          <a:bodyPr/>
          <a:lstStyle/>
          <a:p>
            <a:fld id="{B224449F-94BA-4FA7-9F30-6B780FFE3BC2}" type="slidenum">
              <a:rPr lang="en-US" smtClean="0"/>
              <a:t>13</a:t>
            </a:fld>
            <a:endParaRPr lang="en-US"/>
          </a:p>
        </p:txBody>
      </p:sp>
    </p:spTree>
    <p:extLst>
      <p:ext uri="{BB962C8B-B14F-4D97-AF65-F5344CB8AC3E}">
        <p14:creationId xmlns:p14="http://schemas.microsoft.com/office/powerpoint/2010/main" val="1057396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purity remains high at nearly 0.90, further enhancements could be used to further improve accuracy in terms of predicting whether an admitted patient will suffer from sepsis.</a:t>
            </a:r>
          </a:p>
          <a:p>
            <a:endParaRPr lang="en-US" dirty="0"/>
          </a:p>
          <a:p>
            <a:r>
              <a:rPr lang="en-US" dirty="0" smtClean="0"/>
              <a:t>As physician’s notes are not succinct or structured.  One enhancement to the current model would be the inclusion of stemming to reduce the vocabulary.</a:t>
            </a:r>
          </a:p>
          <a:p>
            <a:endParaRPr lang="en-US" dirty="0"/>
          </a:p>
          <a:p>
            <a:r>
              <a:rPr lang="en-US" dirty="0" smtClean="0"/>
              <a:t>Another improvement would be to alter certain </a:t>
            </a:r>
            <a:r>
              <a:rPr lang="en-US" dirty="0" err="1" smtClean="0"/>
              <a:t>hyperparaemeters</a:t>
            </a:r>
            <a:r>
              <a:rPr lang="en-US" dirty="0" smtClean="0"/>
              <a:t> or other variables, such as the number of topics.  With more time, further reduction in topics could result in greater purity.</a:t>
            </a:r>
          </a:p>
          <a:p>
            <a:endParaRPr lang="en-US" dirty="0"/>
          </a:p>
          <a:p>
            <a:r>
              <a:rPr lang="en-US" dirty="0" smtClean="0"/>
              <a:t>One key improvement would be the inclusion of other available information from MIMIC-III, such as ICD codes, admission dates, medications, and so forth. </a:t>
            </a:r>
          </a:p>
          <a:p>
            <a:endParaRPr lang="en-US" dirty="0"/>
          </a:p>
          <a:p>
            <a:r>
              <a:rPr lang="en-US" dirty="0" smtClean="0"/>
              <a:t>With these inputs, further enhancement of the model could be with the use of Convolutional Neural Networks that can then automatically extract important features automatically and perhaps provide more accurate predictions and/or purity.</a:t>
            </a:r>
          </a:p>
          <a:p>
            <a:endParaRPr lang="en-US" dirty="0"/>
          </a:p>
          <a:p>
            <a:r>
              <a:rPr lang="en-US" dirty="0" smtClean="0"/>
              <a:t>In other words, while the purity of prediction is quite accurate, there could be further improvement as time goes on, saving both money and lives.</a:t>
            </a:r>
            <a:endParaRPr lang="en-US" dirty="0"/>
          </a:p>
        </p:txBody>
      </p:sp>
      <p:sp>
        <p:nvSpPr>
          <p:cNvPr id="4" name="Slide Number Placeholder 3"/>
          <p:cNvSpPr>
            <a:spLocks noGrp="1"/>
          </p:cNvSpPr>
          <p:nvPr>
            <p:ph type="sldNum" sz="quarter" idx="10"/>
          </p:nvPr>
        </p:nvSpPr>
        <p:spPr/>
        <p:txBody>
          <a:bodyPr/>
          <a:lstStyle/>
          <a:p>
            <a:fld id="{B224449F-94BA-4FA7-9F30-6B780FFE3BC2}" type="slidenum">
              <a:rPr lang="en-US" smtClean="0"/>
              <a:t>14</a:t>
            </a:fld>
            <a:endParaRPr lang="en-US"/>
          </a:p>
        </p:txBody>
      </p:sp>
    </p:spTree>
    <p:extLst>
      <p:ext uri="{BB962C8B-B14F-4D97-AF65-F5344CB8AC3E}">
        <p14:creationId xmlns:p14="http://schemas.microsoft.com/office/powerpoint/2010/main" val="1533198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67110" y="1557867"/>
            <a:ext cx="6795913" cy="2235200"/>
          </a:xfrm>
        </p:spPr>
        <p:txBody>
          <a:bodyPr anchor="b" anchorCtr="0">
            <a:noAutofit/>
          </a:bodyPr>
          <a:lstStyle>
            <a:lvl1pPr algn="l">
              <a:lnSpc>
                <a:spcPts val="4800"/>
              </a:lnSpc>
              <a:defRPr b="1" cap="all" spc="200">
                <a:solidFill>
                  <a:schemeClr val="tx1">
                    <a:lumMod val="50000"/>
                    <a:lumOff val="50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967109" y="4275667"/>
            <a:ext cx="6795913" cy="1202267"/>
          </a:xfrm>
        </p:spPr>
        <p:txBody>
          <a:bodyPr>
            <a:noAutofit/>
          </a:bodyPr>
          <a:lstStyle>
            <a:lvl1pPr marL="0" indent="0" algn="l">
              <a:lnSpc>
                <a:spcPts val="2800"/>
              </a:lnSpc>
              <a:buNone/>
              <a:defRPr sz="2400" cap="all" spc="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27251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7110" y="1557867"/>
            <a:ext cx="6795913" cy="2235200"/>
          </a:xfrm>
        </p:spPr>
        <p:txBody>
          <a:bodyPr anchor="b" anchorCtr="0">
            <a:noAutofit/>
          </a:bodyPr>
          <a:lstStyle>
            <a:lvl1pPr algn="l">
              <a:lnSpc>
                <a:spcPts val="4800"/>
              </a:lnSpc>
              <a:defRPr b="1" cap="all" spc="200">
                <a:solidFill>
                  <a:schemeClr val="tx1">
                    <a:lumMod val="50000"/>
                    <a:lumOff val="50000"/>
                  </a:schemeClr>
                </a:solidFill>
              </a:defRPr>
            </a:lvl1pPr>
          </a:lstStyle>
          <a:p>
            <a:r>
              <a:rPr lang="en-US" dirty="0" smtClean="0"/>
              <a:t>Click to edit Master title SLIDE</a:t>
            </a:r>
            <a:endParaRPr lang="en-US" dirty="0"/>
          </a:p>
        </p:txBody>
      </p:sp>
      <p:sp>
        <p:nvSpPr>
          <p:cNvPr id="3" name="Subtitle 2"/>
          <p:cNvSpPr>
            <a:spLocks noGrp="1"/>
          </p:cNvSpPr>
          <p:nvPr>
            <p:ph type="subTitle" idx="1"/>
          </p:nvPr>
        </p:nvSpPr>
        <p:spPr>
          <a:xfrm>
            <a:off x="4967109" y="4275667"/>
            <a:ext cx="6795913" cy="1202267"/>
          </a:xfrm>
        </p:spPr>
        <p:txBody>
          <a:bodyPr>
            <a:noAutofit/>
          </a:bodyPr>
          <a:lstStyle>
            <a:lvl1pPr marL="0" indent="0" algn="l">
              <a:lnSpc>
                <a:spcPts val="2800"/>
              </a:lnSpc>
              <a:buNone/>
              <a:defRPr sz="2400" cap="all" spc="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4498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11830756" cy="4749800"/>
          </a:xfrm>
        </p:spPr>
        <p:txBody>
          <a:bodyPr>
            <a:noAutofit/>
          </a:bodyPr>
          <a:lstStyle>
            <a:lvl1pPr marL="0" indent="0">
              <a:spcAft>
                <a:spcPts val="600"/>
              </a:spcAft>
              <a:buFontTx/>
              <a:buNone/>
              <a:defRPr sz="2400"/>
            </a:lvl1pPr>
            <a:lvl2pPr marL="466344" indent="-285750">
              <a:spcAft>
                <a:spcPts val="600"/>
              </a:spcAft>
              <a:buFont typeface="Lucida Grande"/>
              <a:buChar char="•"/>
              <a:defRPr sz="2100"/>
            </a:lvl2pPr>
            <a:lvl3pPr>
              <a:spcAft>
                <a:spcPts val="600"/>
              </a:spcAft>
              <a:defRPr sz="21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6"/>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923624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1" y="1600200"/>
            <a:ext cx="5588000"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p:txBody>
      </p:sp>
      <p:sp>
        <p:nvSpPr>
          <p:cNvPr id="4" name="Content Placeholder 3"/>
          <p:cNvSpPr>
            <a:spLocks noGrp="1"/>
          </p:cNvSpPr>
          <p:nvPr>
            <p:ph sz="half" idx="2"/>
          </p:nvPr>
        </p:nvSpPr>
        <p:spPr>
          <a:xfrm>
            <a:off x="6084714" y="1600200"/>
            <a:ext cx="5802487"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661701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Picture Placeholder 3"/>
          <p:cNvSpPr>
            <a:spLocks noGrp="1"/>
          </p:cNvSpPr>
          <p:nvPr>
            <p:ph type="pic" sz="quarter" idx="10"/>
          </p:nvPr>
        </p:nvSpPr>
        <p:spPr>
          <a:xfrm>
            <a:off x="338666" y="1371600"/>
            <a:ext cx="5621868" cy="2253044"/>
          </a:xfrm>
        </p:spPr>
        <p:txBody>
          <a:bodyPr/>
          <a:lstStyle/>
          <a:p>
            <a:endParaRPr lang="en-US" dirty="0"/>
          </a:p>
        </p:txBody>
      </p:sp>
      <p:sp>
        <p:nvSpPr>
          <p:cNvPr id="4" name="Picture Placeholder 3"/>
          <p:cNvSpPr>
            <a:spLocks noGrp="1"/>
          </p:cNvSpPr>
          <p:nvPr>
            <p:ph type="pic" sz="quarter" idx="11"/>
          </p:nvPr>
        </p:nvSpPr>
        <p:spPr>
          <a:xfrm>
            <a:off x="6208889" y="1371600"/>
            <a:ext cx="5610579" cy="2253044"/>
          </a:xfrm>
        </p:spPr>
        <p:txBody>
          <a:bodyPr/>
          <a:lstStyle/>
          <a:p>
            <a:endParaRPr lang="en-US"/>
          </a:p>
        </p:txBody>
      </p:sp>
      <p:sp>
        <p:nvSpPr>
          <p:cNvPr id="5" name="Picture Placeholder 3"/>
          <p:cNvSpPr>
            <a:spLocks noGrp="1"/>
          </p:cNvSpPr>
          <p:nvPr>
            <p:ph type="pic" sz="quarter" idx="12"/>
          </p:nvPr>
        </p:nvSpPr>
        <p:spPr>
          <a:xfrm>
            <a:off x="338666" y="3784601"/>
            <a:ext cx="5621868" cy="2459799"/>
          </a:xfrm>
        </p:spPr>
        <p:txBody>
          <a:bodyPr/>
          <a:lstStyle/>
          <a:p>
            <a:endParaRPr lang="en-US"/>
          </a:p>
        </p:txBody>
      </p:sp>
      <p:sp>
        <p:nvSpPr>
          <p:cNvPr id="6" name="Picture Placeholder 3"/>
          <p:cNvSpPr>
            <a:spLocks noGrp="1"/>
          </p:cNvSpPr>
          <p:nvPr>
            <p:ph type="pic" sz="quarter" idx="13"/>
          </p:nvPr>
        </p:nvSpPr>
        <p:spPr>
          <a:xfrm>
            <a:off x="6208889" y="3784600"/>
            <a:ext cx="5610579" cy="2459800"/>
          </a:xfrm>
        </p:spPr>
        <p:txBody>
          <a:bodyPr/>
          <a:lstStyle/>
          <a:p>
            <a:endParaRPr lang="en-US"/>
          </a:p>
        </p:txBody>
      </p:sp>
    </p:spTree>
    <p:extLst>
      <p:ext uri="{BB962C8B-B14F-4D97-AF65-F5344CB8AC3E}">
        <p14:creationId xmlns:p14="http://schemas.microsoft.com/office/powerpoint/2010/main" val="17291352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349956" y="1329267"/>
            <a:ext cx="3668888" cy="1400218"/>
          </a:xfrm>
        </p:spPr>
        <p:txBody>
          <a:bodyPr/>
          <a:lstStyle/>
          <a:p>
            <a:endParaRPr lang="en-US"/>
          </a:p>
        </p:txBody>
      </p:sp>
      <p:sp>
        <p:nvSpPr>
          <p:cNvPr id="6" name="Picture Placeholder 3"/>
          <p:cNvSpPr>
            <a:spLocks noGrp="1"/>
          </p:cNvSpPr>
          <p:nvPr>
            <p:ph type="pic" sz="quarter" idx="12"/>
          </p:nvPr>
        </p:nvSpPr>
        <p:spPr>
          <a:xfrm>
            <a:off x="8123701" y="1329267"/>
            <a:ext cx="3740924" cy="1400218"/>
          </a:xfrm>
        </p:spPr>
        <p:txBody>
          <a:bodyPr/>
          <a:lstStyle/>
          <a:p>
            <a:endParaRPr lang="en-US"/>
          </a:p>
        </p:txBody>
      </p:sp>
      <p:sp>
        <p:nvSpPr>
          <p:cNvPr id="7" name="Picture Placeholder 3"/>
          <p:cNvSpPr>
            <a:spLocks noGrp="1"/>
          </p:cNvSpPr>
          <p:nvPr>
            <p:ph type="pic" sz="quarter" idx="13"/>
          </p:nvPr>
        </p:nvSpPr>
        <p:spPr>
          <a:xfrm>
            <a:off x="4176890" y="1329267"/>
            <a:ext cx="3826933" cy="1400218"/>
          </a:xfrm>
        </p:spPr>
        <p:txBody>
          <a:bodyPr/>
          <a:lstStyle/>
          <a:p>
            <a:endParaRPr lang="en-US"/>
          </a:p>
        </p:txBody>
      </p:sp>
      <p:sp>
        <p:nvSpPr>
          <p:cNvPr id="8" name="Picture Placeholder 3"/>
          <p:cNvSpPr>
            <a:spLocks noGrp="1"/>
          </p:cNvSpPr>
          <p:nvPr>
            <p:ph type="pic" sz="quarter" idx="14"/>
          </p:nvPr>
        </p:nvSpPr>
        <p:spPr>
          <a:xfrm>
            <a:off x="349956" y="2946400"/>
            <a:ext cx="3668888" cy="1514524"/>
          </a:xfrm>
        </p:spPr>
        <p:txBody>
          <a:bodyPr/>
          <a:lstStyle/>
          <a:p>
            <a:endParaRPr lang="en-US"/>
          </a:p>
        </p:txBody>
      </p:sp>
      <p:sp>
        <p:nvSpPr>
          <p:cNvPr id="9" name="Picture Placeholder 3"/>
          <p:cNvSpPr>
            <a:spLocks noGrp="1"/>
          </p:cNvSpPr>
          <p:nvPr>
            <p:ph type="pic" sz="quarter" idx="15"/>
          </p:nvPr>
        </p:nvSpPr>
        <p:spPr>
          <a:xfrm>
            <a:off x="8123701" y="2946400"/>
            <a:ext cx="3740924" cy="1514524"/>
          </a:xfrm>
        </p:spPr>
        <p:txBody>
          <a:bodyPr/>
          <a:lstStyle/>
          <a:p>
            <a:endParaRPr lang="en-US"/>
          </a:p>
        </p:txBody>
      </p:sp>
      <p:sp>
        <p:nvSpPr>
          <p:cNvPr id="10" name="Picture Placeholder 3"/>
          <p:cNvSpPr>
            <a:spLocks noGrp="1"/>
          </p:cNvSpPr>
          <p:nvPr>
            <p:ph type="pic" sz="quarter" idx="16"/>
          </p:nvPr>
        </p:nvSpPr>
        <p:spPr>
          <a:xfrm>
            <a:off x="4176890" y="2946400"/>
            <a:ext cx="3826933" cy="1514524"/>
          </a:xfrm>
        </p:spPr>
        <p:txBody>
          <a:bodyPr/>
          <a:lstStyle/>
          <a:p>
            <a:endParaRPr lang="en-US"/>
          </a:p>
        </p:txBody>
      </p:sp>
      <p:sp>
        <p:nvSpPr>
          <p:cNvPr id="11" name="Picture Placeholder 3"/>
          <p:cNvSpPr>
            <a:spLocks noGrp="1"/>
          </p:cNvSpPr>
          <p:nvPr>
            <p:ph type="pic" sz="quarter" idx="17"/>
          </p:nvPr>
        </p:nvSpPr>
        <p:spPr>
          <a:xfrm>
            <a:off x="349956" y="4677839"/>
            <a:ext cx="3668888" cy="1507682"/>
          </a:xfrm>
        </p:spPr>
        <p:txBody>
          <a:bodyPr/>
          <a:lstStyle/>
          <a:p>
            <a:endParaRPr lang="en-US"/>
          </a:p>
        </p:txBody>
      </p:sp>
      <p:sp>
        <p:nvSpPr>
          <p:cNvPr id="12" name="Picture Placeholder 3"/>
          <p:cNvSpPr>
            <a:spLocks noGrp="1"/>
          </p:cNvSpPr>
          <p:nvPr>
            <p:ph type="pic" sz="quarter" idx="18"/>
          </p:nvPr>
        </p:nvSpPr>
        <p:spPr>
          <a:xfrm>
            <a:off x="8123701" y="4677839"/>
            <a:ext cx="3740923" cy="1507682"/>
          </a:xfrm>
        </p:spPr>
        <p:txBody>
          <a:bodyPr/>
          <a:lstStyle/>
          <a:p>
            <a:endParaRPr lang="en-US"/>
          </a:p>
        </p:txBody>
      </p:sp>
      <p:sp>
        <p:nvSpPr>
          <p:cNvPr id="13" name="Picture Placeholder 3"/>
          <p:cNvSpPr>
            <a:spLocks noGrp="1"/>
          </p:cNvSpPr>
          <p:nvPr>
            <p:ph type="pic" sz="quarter" idx="19"/>
          </p:nvPr>
        </p:nvSpPr>
        <p:spPr>
          <a:xfrm>
            <a:off x="4176890" y="4677839"/>
            <a:ext cx="3826933" cy="1507682"/>
          </a:xfrm>
        </p:spPr>
        <p:txBody>
          <a:bodyPr/>
          <a:lstStyle/>
          <a:p>
            <a:endParaRPr lang="en-US"/>
          </a:p>
        </p:txBody>
      </p:sp>
    </p:spTree>
    <p:extLst>
      <p:ext uri="{BB962C8B-B14F-4D97-AF65-F5344CB8AC3E}">
        <p14:creationId xmlns:p14="http://schemas.microsoft.com/office/powerpoint/2010/main" val="3357477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1280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7687733" cy="991352"/>
          </a:xfrm>
          <a:prstGeom prst="rect">
            <a:avLst/>
          </a:prstGeom>
          <a:solidFill>
            <a:schemeClr val="bg1"/>
          </a:solidFill>
        </p:spPr>
        <p:txBody>
          <a:bodyPr vert="horz" lIns="274320" tIns="45720" rIns="91440" bIns="45720" rtlCol="0" anchor="ctr"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 y="1363133"/>
            <a:ext cx="11899345" cy="4834466"/>
          </a:xfrm>
          <a:prstGeom prst="rect">
            <a:avLst/>
          </a:prstGeom>
        </p:spPr>
        <p:txBody>
          <a:bodyPr vert="horz" lIns="274320" tIns="45720" rIns="274320" bIns="4572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iming>
    <p:tnLst>
      <p:par>
        <p:cTn id="1" dur="indefinite" restart="never" nodeType="tmRoot"/>
      </p:par>
    </p:tnLst>
  </p:timing>
  <p:txStyles>
    <p:titleStyle>
      <a:lvl1pPr algn="l" defTabSz="457200" rtl="0" eaLnBrk="1" latinLnBrk="0" hangingPunct="1">
        <a:spcBef>
          <a:spcPct val="0"/>
        </a:spcBef>
        <a:buNone/>
        <a:defRPr sz="2400" kern="1200" cap="all" spc="200">
          <a:solidFill>
            <a:srgbClr val="EEB211"/>
          </a:solidFill>
          <a:latin typeface="Calibri"/>
          <a:ea typeface="+mj-ea"/>
          <a:cs typeface="+mj-cs"/>
        </a:defRPr>
      </a:lvl1pPr>
    </p:titleStyle>
    <p:bodyStyle>
      <a:lvl1pPr marL="0" indent="0" algn="l" defTabSz="457200" rtl="0" eaLnBrk="1" latinLnBrk="0" hangingPunct="1">
        <a:spcBef>
          <a:spcPct val="20000"/>
        </a:spcBef>
        <a:buFont typeface="Arial"/>
        <a:buNone/>
        <a:defRPr sz="3200" kern="1200">
          <a:solidFill>
            <a:srgbClr val="262626"/>
          </a:solidFill>
          <a:latin typeface="+mn-lt"/>
          <a:ea typeface="+mn-ea"/>
          <a:cs typeface="+mn-cs"/>
        </a:defRPr>
      </a:lvl1pPr>
      <a:lvl2pPr marL="466344" indent="-285750" algn="l" defTabSz="457200" rtl="0" eaLnBrk="1" latinLnBrk="0" hangingPunct="1">
        <a:spcBef>
          <a:spcPct val="20000"/>
        </a:spcBef>
        <a:buFont typeface="Arial"/>
        <a:buChar char="•"/>
        <a:defRPr sz="2800" kern="1200">
          <a:solidFill>
            <a:srgbClr val="262626"/>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62626"/>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3.mp4"/><Relationship Id="rId1" Type="http://schemas.openxmlformats.org/officeDocument/2006/relationships/video" Target="NULL"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emf"/><Relationship Id="rId5" Type="http://schemas.openxmlformats.org/officeDocument/2006/relationships/customXml" Target="../ink/ink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s://www.intermedix.com/"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Sepsis Prediction via Physicians’ Notes</a:t>
            </a:r>
            <a:br>
              <a:rPr lang="en-US" dirty="0"/>
            </a:br>
            <a:endParaRPr lang="en-US" dirty="0"/>
          </a:p>
        </p:txBody>
      </p:sp>
      <p:sp>
        <p:nvSpPr>
          <p:cNvPr id="3" name="Subtitle 2"/>
          <p:cNvSpPr>
            <a:spLocks noGrp="1"/>
          </p:cNvSpPr>
          <p:nvPr>
            <p:ph type="subTitle" idx="1"/>
          </p:nvPr>
        </p:nvSpPr>
        <p:spPr/>
        <p:txBody>
          <a:bodyPr/>
          <a:lstStyle/>
          <a:p>
            <a:r>
              <a:rPr lang="en-US" b="1" dirty="0" err="1" smtClean="0"/>
              <a:t>Ameet</a:t>
            </a:r>
            <a:r>
              <a:rPr lang="en-US" b="1" dirty="0" smtClean="0"/>
              <a:t> </a:t>
            </a:r>
            <a:r>
              <a:rPr lang="en-US" b="1" dirty="0" err="1" smtClean="0"/>
              <a:t>Chaubal</a:t>
            </a:r>
            <a:r>
              <a:rPr lang="en-US" b="1" dirty="0" smtClean="0"/>
              <a:t>, </a:t>
            </a:r>
            <a:r>
              <a:rPr lang="en-US" b="1" dirty="0"/>
              <a:t>Nirave Kadakia, </a:t>
            </a:r>
          </a:p>
          <a:p>
            <a:r>
              <a:rPr lang="en-US" b="1" dirty="0"/>
              <a:t>Georgia Institute of Technology, Atlanta, GA</a:t>
            </a:r>
          </a:p>
          <a:p>
            <a:endParaRPr lang="en-US" dirty="0"/>
          </a:p>
        </p:txBody>
      </p:sp>
    </p:spTree>
    <p:extLst>
      <p:ext uri="{BB962C8B-B14F-4D97-AF65-F5344CB8AC3E}">
        <p14:creationId xmlns:p14="http://schemas.microsoft.com/office/powerpoint/2010/main" val="1853086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a:t>
            </a:r>
            <a:endParaRPr lang="en-US" dirty="0"/>
          </a:p>
        </p:txBody>
      </p:sp>
      <p:pic>
        <p:nvPicPr>
          <p:cNvPr id="5" name="D64AAD8">
            <a:hlinkClick r:id="" action="ppaction://media"/>
          </p:cNvPr>
          <p:cNvPicPr>
            <a:picLocks noChangeAspect="1"/>
          </p:cNvPicPr>
          <p:nvPr>
            <a:videoFile r:link="rId1"/>
            <p:extLst>
              <p:ext uri="{DAA4B4D4-6D71-4841-9C94-3DE7FCFB9230}">
                <p14:media xmlns:p14="http://schemas.microsoft.com/office/powerpoint/2010/main" r:embed="rId2">
                  <p14:trim end="16861.1814"/>
                </p14:media>
              </p:ext>
            </p:extLst>
          </p:nvPr>
        </p:nvPicPr>
        <p:blipFill>
          <a:blip r:embed="rId4"/>
          <a:stretch>
            <a:fillRect/>
          </a:stretch>
        </p:blipFill>
        <p:spPr>
          <a:xfrm>
            <a:off x="1250950" y="0"/>
            <a:ext cx="9688513" cy="6858000"/>
          </a:xfrm>
          <a:prstGeom prst="rect">
            <a:avLst/>
          </a:prstGeom>
        </p:spPr>
      </p:pic>
    </p:spTree>
    <p:extLst>
      <p:ext uri="{BB962C8B-B14F-4D97-AF65-F5344CB8AC3E}">
        <p14:creationId xmlns:p14="http://schemas.microsoft.com/office/powerpoint/2010/main" val="5839951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Create target values for each patient</a:t>
            </a:r>
          </a:p>
          <a:p>
            <a:r>
              <a:rPr lang="en-US" dirty="0" smtClean="0"/>
              <a:t>Run K-means analysis</a:t>
            </a:r>
          </a:p>
          <a:p>
            <a:r>
              <a:rPr lang="en-US" dirty="0" smtClean="0"/>
              <a:t>Calculate Purity</a:t>
            </a:r>
            <a:endParaRPr lang="en-US" dirty="0"/>
          </a:p>
        </p:txBody>
      </p:sp>
      <p:sp>
        <p:nvSpPr>
          <p:cNvPr id="2" name="Title 1"/>
          <p:cNvSpPr>
            <a:spLocks noGrp="1"/>
          </p:cNvSpPr>
          <p:nvPr>
            <p:ph type="title"/>
          </p:nvPr>
        </p:nvSpPr>
        <p:spPr/>
        <p:txBody>
          <a:bodyPr/>
          <a:lstStyle/>
          <a:p>
            <a:r>
              <a:rPr lang="en-US" dirty="0" smtClean="0"/>
              <a:t>K-Means</a:t>
            </a:r>
            <a:endParaRPr lang="en-US" dirty="0"/>
          </a:p>
        </p:txBody>
      </p:sp>
    </p:spTree>
    <p:extLst>
      <p:ext uri="{BB962C8B-B14F-4D97-AF65-F5344CB8AC3E}">
        <p14:creationId xmlns:p14="http://schemas.microsoft.com/office/powerpoint/2010/main" val="1854188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Values</a:t>
            </a:r>
            <a:endParaRPr lang="en-US" dirty="0"/>
          </a:p>
        </p:txBody>
      </p:sp>
      <p:pic>
        <p:nvPicPr>
          <p:cNvPr id="7" name="9E81E5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0950" y="0"/>
            <a:ext cx="9688513" cy="6858000"/>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3259440" y="2553840"/>
              <a:ext cx="1616400" cy="223560"/>
            </p14:xfrm>
          </p:contentPart>
        </mc:Choice>
        <mc:Fallback>
          <p:pic>
            <p:nvPicPr>
              <p:cNvPr id="8" name="Ink 7"/>
              <p:cNvPicPr/>
              <p:nvPr/>
            </p:nvPicPr>
            <p:blipFill>
              <a:blip r:embed="rId6"/>
              <a:stretch>
                <a:fillRect/>
              </a:stretch>
            </p:blipFill>
            <p:spPr>
              <a:xfrm>
                <a:off x="3250080" y="2544480"/>
                <a:ext cx="1635120" cy="242280"/>
              </a:xfrm>
              <a:prstGeom prst="rect">
                <a:avLst/>
              </a:prstGeom>
            </p:spPr>
          </p:pic>
        </mc:Fallback>
      </mc:AlternateContent>
    </p:spTree>
    <p:extLst>
      <p:ext uri="{BB962C8B-B14F-4D97-AF65-F5344CB8AC3E}">
        <p14:creationId xmlns:p14="http://schemas.microsoft.com/office/powerpoint/2010/main" val="3679081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p:cNvSpPr/>
          <p:nvPr/>
        </p:nvSpPr>
        <p:spPr>
          <a:xfrm>
            <a:off x="7586133" y="4075291"/>
            <a:ext cx="3228623" cy="1670756"/>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22577" y="1380066"/>
            <a:ext cx="11830756" cy="4749800"/>
          </a:xfrm>
        </p:spPr>
        <p:txBody>
          <a:bodyPr/>
          <a:lstStyle/>
          <a:p>
            <a:endParaRPr lang="en-US" dirty="0" smtClean="0"/>
          </a:p>
          <a:p>
            <a:endParaRPr lang="en-US" dirty="0" smtClean="0"/>
          </a:p>
          <a:p>
            <a:endParaRPr lang="en-US" dirty="0"/>
          </a:p>
        </p:txBody>
      </p:sp>
      <p:sp>
        <p:nvSpPr>
          <p:cNvPr id="3" name="Title 2"/>
          <p:cNvSpPr>
            <a:spLocks noGrp="1"/>
          </p:cNvSpPr>
          <p:nvPr>
            <p:ph type="title"/>
          </p:nvPr>
        </p:nvSpPr>
        <p:spPr/>
        <p:txBody>
          <a:bodyPr/>
          <a:lstStyle/>
          <a:p>
            <a:r>
              <a:rPr lang="en-US" dirty="0" smtClean="0"/>
              <a:t>SEPSIS PREDICTION – EXPERIMENTAL RESULTS</a:t>
            </a:r>
            <a:endParaRPr lang="en-US" dirty="0"/>
          </a:p>
        </p:txBody>
      </p:sp>
      <p:pic>
        <p:nvPicPr>
          <p:cNvPr id="4097" name="Picture 6" descr="C:\Users\AF55267\Documents\personal\cs8803\project_support\word-cloud-topics\iter-20\T20-TOPIC8_neur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354" y="3520368"/>
            <a:ext cx="1525587"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9" descr="C:\Users\AF55267\Documents\personal\cs8803\project_support\word-cloud-topics\iter-20\T20-TOPIC_13_insuli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141" y="1515885"/>
            <a:ext cx="15748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632841724"/>
              </p:ext>
            </p:extLst>
          </p:nvPr>
        </p:nvGraphicFramePr>
        <p:xfrm>
          <a:off x="180304" y="1338783"/>
          <a:ext cx="4674235" cy="4833941"/>
        </p:xfrm>
        <a:graphic>
          <a:graphicData uri="http://schemas.openxmlformats.org/drawingml/2006/table">
            <a:tbl>
              <a:tblPr firstRow="1" firstCol="1" bandRow="1">
                <a:tableStyleId>{5C22544A-7EE6-4342-B048-85BDC9FD1C3A}</a:tableStyleId>
              </a:tblPr>
              <a:tblGrid>
                <a:gridCol w="598283"/>
                <a:gridCol w="4075952"/>
              </a:tblGrid>
              <a:tr h="166852">
                <a:tc>
                  <a:txBody>
                    <a:bodyPr/>
                    <a:lstStyle/>
                    <a:p>
                      <a:pPr marL="0" marR="0" algn="ctr">
                        <a:spcBef>
                          <a:spcPts val="0"/>
                        </a:spcBef>
                        <a:spcAft>
                          <a:spcPts val="0"/>
                        </a:spcAft>
                      </a:pPr>
                      <a:r>
                        <a:rPr lang="en-US" sz="800">
                          <a:effectLst/>
                        </a:rPr>
                        <a:t>Topic</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Key Words</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neuro, yellow, urine, foley, stool, intubated, social, draining, commands, nursing</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TOPIC-2</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cancer, lesion, metastatic, lesions, pelvis, abdomen, radiology, disease, tumor, lymph</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TOPIC-3</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Lasix, atrial, heart, cardiac, fibrillation, heparin, Coumadin, rhythm, failure, chronic</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TOPIC-4</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respiratory, failure, acute, sounds, pulse, prophylaxis, sputum, nutrition, intubated, ventilation</a:t>
                      </a:r>
                      <a:endParaRPr lang="en-US" sz="800">
                        <a:effectLst/>
                        <a:latin typeface="Times New Roman"/>
                        <a:ea typeface="Times New Roman"/>
                      </a:endParaRPr>
                    </a:p>
                  </a:txBody>
                  <a:tcPr marL="51486" marR="51486" marT="0" marB="0" anchor="ctr"/>
                </a:tc>
              </a:tr>
              <a:tr h="252661">
                <a:tc>
                  <a:txBody>
                    <a:bodyPr/>
                    <a:lstStyle/>
                    <a:p>
                      <a:pPr marL="0" marR="0" algn="ctr">
                        <a:spcBef>
                          <a:spcPts val="0"/>
                        </a:spcBef>
                        <a:spcAft>
                          <a:spcPts val="0"/>
                        </a:spcAft>
                      </a:pPr>
                      <a:r>
                        <a:rPr lang="en-US" sz="800">
                          <a:effectLst/>
                        </a:rPr>
                        <a:t>TOPIC-5</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renal, failure, acute, sepsis, hypotension, dialysis, shock, levophed, infection, catheter</a:t>
                      </a:r>
                      <a:endParaRPr lang="en-US" sz="800">
                        <a:effectLst/>
                        <a:latin typeface="Times New Roman"/>
                        <a:ea typeface="Times New Roman"/>
                      </a:endParaRPr>
                    </a:p>
                  </a:txBody>
                  <a:tcPr marL="51486" marR="51486" marT="0" marB="0" anchor="ctr"/>
                </a:tc>
              </a:tr>
              <a:tr h="295566">
                <a:tc>
                  <a:txBody>
                    <a:bodyPr/>
                    <a:lstStyle/>
                    <a:p>
                      <a:pPr marL="0" marR="0" algn="ctr">
                        <a:spcBef>
                          <a:spcPts val="0"/>
                        </a:spcBef>
                        <a:spcAft>
                          <a:spcPts val="0"/>
                        </a:spcAft>
                      </a:pPr>
                      <a:r>
                        <a:rPr lang="en-US" sz="800">
                          <a:effectLst/>
                        </a:rPr>
                        <a:t>TOPIC-6</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seizure, mental, abuse, alcohol, withdrawal, seizures, ativan, neuro, urine, acute</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TOPIC-7</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respiratory, secretions, nasal, received, sounds, bowel, lytes, chest, closely, ordered</a:t>
                      </a:r>
                      <a:endParaRPr lang="en-US" sz="800">
                        <a:effectLst/>
                        <a:latin typeface="Times New Roman"/>
                        <a:ea typeface="Times New Roman"/>
                      </a:endParaRPr>
                    </a:p>
                  </a:txBody>
                  <a:tcPr marL="51486" marR="51486" marT="0" marB="0" anchor="ctr"/>
                </a:tc>
              </a:tr>
              <a:tr h="338471">
                <a:tc>
                  <a:txBody>
                    <a:bodyPr/>
                    <a:lstStyle/>
                    <a:p>
                      <a:pPr marL="0" marR="0" algn="ctr">
                        <a:spcBef>
                          <a:spcPts val="0"/>
                        </a:spcBef>
                        <a:spcAft>
                          <a:spcPts val="0"/>
                        </a:spcAft>
                      </a:pPr>
                      <a:r>
                        <a:rPr lang="en-US" sz="800">
                          <a:effectLst/>
                        </a:rPr>
                        <a:t>TOPIC-8</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trach, secretions, respiratory, sputum, suctioned, tracheostomy, sounds, fentanyl, propofol, sedation</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TOPIC-9</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chest, neuro, artery, stitle, foley, lungs, catheter, alert, oriented, radiology</a:t>
                      </a:r>
                      <a:endParaRPr lang="en-US" sz="800">
                        <a:effectLst/>
                        <a:latin typeface="Times New Roman"/>
                        <a:ea typeface="Times New Roman"/>
                      </a:endParaRPr>
                    </a:p>
                  </a:txBody>
                  <a:tcPr marL="51486" marR="51486" marT="0" marB="0" anchor="ctr"/>
                </a:tc>
              </a:tr>
              <a:tr h="252661">
                <a:tc>
                  <a:txBody>
                    <a:bodyPr/>
                    <a:lstStyle/>
                    <a:p>
                      <a:pPr marL="0" marR="0" algn="ctr">
                        <a:spcBef>
                          <a:spcPts val="0"/>
                        </a:spcBef>
                        <a:spcAft>
                          <a:spcPts val="0"/>
                        </a:spcAft>
                      </a:pPr>
                      <a:r>
                        <a:rPr lang="en-US" sz="800">
                          <a:effectLst/>
                        </a:rPr>
                        <a:t>TOPIC-10</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hemorrhage, neuro, frontal, brain, subdural, cerebral, stroke, radiology, hematoma, carotid</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TOPIC-11</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fracture, spine, radiology, chest, trauma, fractures, cervical, posterior, injury, vertebral</a:t>
                      </a:r>
                      <a:endParaRPr lang="en-US" sz="800">
                        <a:effectLst/>
                        <a:latin typeface="Times New Roman"/>
                        <a:ea typeface="Times New Roman"/>
                      </a:endParaRPr>
                    </a:p>
                  </a:txBody>
                  <a:tcPr marL="51486" marR="51486" marT="0" marB="0" anchor="ctr"/>
                </a:tc>
              </a:tr>
              <a:tr h="252661">
                <a:tc>
                  <a:txBody>
                    <a:bodyPr/>
                    <a:lstStyle/>
                    <a:p>
                      <a:pPr marL="0" marR="0" algn="ctr">
                        <a:spcBef>
                          <a:spcPts val="0"/>
                        </a:spcBef>
                        <a:spcAft>
                          <a:spcPts val="0"/>
                        </a:spcAft>
                      </a:pPr>
                      <a:r>
                        <a:rPr lang="en-US" sz="800">
                          <a:effectLst/>
                        </a:rPr>
                        <a:t>TOPIC-12</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chest, aortic, artery, coronary, valve, disease, bypass, aorta, graft, stenosis</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TOPIC-13</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liver, transplant, hepatic, ascites, cirrhosis, portal, bleed, bleeding, renal, radiology</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TOPIC-14</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insulin, sinus, chronic, denies, glucose, chest, acute, rhythm, renal, hypertension</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TOPIC-15</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infant, feeds, voiding, murmur, feeding, spells, spits, neonatology, sounds, retractions</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TOPIC-16</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chest, abdomen, radiology, abdominal, catheter, bowel, pleural, pelvis, effusion, obstruction</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TOPIC-17</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pulse, urine, stool, bleed, abdominal, allergies, bleeding, respiratory, rhythm, prophylaxis</a:t>
                      </a:r>
                      <a:endParaRPr lang="en-US" sz="800">
                        <a:effectLst/>
                        <a:latin typeface="Times New Roman"/>
                        <a:ea typeface="Times New Roman"/>
                      </a:endParaRPr>
                    </a:p>
                  </a:txBody>
                  <a:tcPr marL="51486" marR="51486" marT="0" marB="0" anchor="ctr"/>
                </a:tc>
              </a:tr>
              <a:tr h="338471">
                <a:tc>
                  <a:txBody>
                    <a:bodyPr/>
                    <a:lstStyle/>
                    <a:p>
                      <a:pPr marL="0" marR="0" algn="ctr">
                        <a:spcBef>
                          <a:spcPts val="0"/>
                        </a:spcBef>
                        <a:spcAft>
                          <a:spcPts val="0"/>
                        </a:spcAft>
                      </a:pPr>
                      <a:r>
                        <a:rPr lang="en-US" sz="800">
                          <a:effectLst/>
                        </a:rPr>
                        <a:t>TOPIC-18</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chest, pleural, pneumonia, effusion, pulmonary, radiology, bilateral, pneumothorax, edema, effusions</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TOPIC-19</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a:effectLst/>
                        </a:rPr>
                        <a:t>valve, ventricular, aortic, mitral, leaflets, systolic, mildly, regurgitation, atrium, Doppler</a:t>
                      </a:r>
                      <a:endParaRPr lang="en-US" sz="800">
                        <a:effectLst/>
                        <a:latin typeface="Times New Roman"/>
                        <a:ea typeface="Times New Roman"/>
                      </a:endParaRPr>
                    </a:p>
                  </a:txBody>
                  <a:tcPr marL="51486" marR="51486" marT="0" marB="0" anchor="ctr"/>
                </a:tc>
              </a:tr>
              <a:tr h="209757">
                <a:tc>
                  <a:txBody>
                    <a:bodyPr/>
                    <a:lstStyle/>
                    <a:p>
                      <a:pPr marL="0" marR="0" algn="ctr">
                        <a:spcBef>
                          <a:spcPts val="0"/>
                        </a:spcBef>
                        <a:spcAft>
                          <a:spcPts val="0"/>
                        </a:spcAft>
                      </a:pPr>
                      <a:r>
                        <a:rPr lang="en-US" sz="800">
                          <a:effectLst/>
                        </a:rPr>
                        <a:t>TOPIC-20</a:t>
                      </a:r>
                      <a:endParaRPr lang="en-US" sz="800">
                        <a:effectLst/>
                        <a:latin typeface="Times New Roman"/>
                        <a:ea typeface="Times New Roman"/>
                      </a:endParaRPr>
                    </a:p>
                  </a:txBody>
                  <a:tcPr marL="51486" marR="51486" marT="0" marB="0" anchor="ctr"/>
                </a:tc>
                <a:tc>
                  <a:txBody>
                    <a:bodyPr/>
                    <a:lstStyle/>
                    <a:p>
                      <a:pPr marL="0" marR="0">
                        <a:spcBef>
                          <a:spcPts val="0"/>
                        </a:spcBef>
                        <a:spcAft>
                          <a:spcPts val="0"/>
                        </a:spcAft>
                      </a:pPr>
                      <a:r>
                        <a:rPr lang="en-US" sz="800" dirty="0">
                          <a:effectLst/>
                        </a:rPr>
                        <a:t>sounds, extremities, respiratory, acute, rhythm, sodium, insulin, nutrition, drains, regular</a:t>
                      </a:r>
                      <a:endParaRPr lang="en-US" sz="800" dirty="0">
                        <a:effectLst/>
                        <a:latin typeface="Times New Roman"/>
                        <a:ea typeface="Times New Roman"/>
                      </a:endParaRPr>
                    </a:p>
                  </a:txBody>
                  <a:tcPr marL="51486" marR="51486" marT="0" marB="0" anchor="ctr"/>
                </a:tc>
              </a:tr>
            </a:tbl>
          </a:graphicData>
        </a:graphic>
      </p:graphicFrame>
      <p:sp>
        <p:nvSpPr>
          <p:cNvPr id="8" name="Content Placeholder 1"/>
          <p:cNvSpPr txBox="1">
            <a:spLocks/>
          </p:cNvSpPr>
          <p:nvPr/>
        </p:nvSpPr>
        <p:spPr>
          <a:xfrm>
            <a:off x="7717366" y="4436534"/>
            <a:ext cx="2966156" cy="1140177"/>
          </a:xfrm>
          <a:prstGeom prst="rect">
            <a:avLst/>
          </a:prstGeom>
        </p:spPr>
        <p:txBody>
          <a:bodyPr vert="horz" lIns="274320" tIns="45720" rIns="274320" bIns="45720" rtlCol="0">
            <a:noAutofit/>
          </a:bodyPr>
          <a:lstStyle>
            <a:lvl1pPr marL="0" indent="0" algn="l" defTabSz="457200" rtl="0" eaLnBrk="1" latinLnBrk="0" hangingPunct="1">
              <a:spcBef>
                <a:spcPct val="20000"/>
              </a:spcBef>
              <a:spcAft>
                <a:spcPts val="600"/>
              </a:spcAft>
              <a:buFontTx/>
              <a:buNone/>
              <a:defRPr sz="2400" kern="1200">
                <a:solidFill>
                  <a:srgbClr val="262626"/>
                </a:solidFill>
                <a:latin typeface="+mn-lt"/>
                <a:ea typeface="+mn-ea"/>
                <a:cs typeface="+mn-cs"/>
              </a:defRPr>
            </a:lvl1pPr>
            <a:lvl2pPr marL="466344" indent="-285750" algn="l" defTabSz="457200" rtl="0" eaLnBrk="1" latinLnBrk="0" hangingPunct="1">
              <a:spcBef>
                <a:spcPct val="20000"/>
              </a:spcBef>
              <a:spcAft>
                <a:spcPts val="600"/>
              </a:spcAft>
              <a:buFont typeface="Lucida Grande"/>
              <a:buChar char="•"/>
              <a:defRPr sz="2100" kern="1200">
                <a:solidFill>
                  <a:srgbClr val="262626"/>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100" kern="1200">
                <a:solidFill>
                  <a:srgbClr val="262626"/>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bg1"/>
                </a:solidFill>
                <a:latin typeface="Roboto Light"/>
                <a:ea typeface="+mn-ea"/>
                <a:cs typeface="+mn-cs"/>
              </a:defRPr>
            </a:lvl4pPr>
            <a:lvl5pPr marL="2057400" indent="-228600" algn="l" defTabSz="457200" rtl="0" eaLnBrk="1" latinLnBrk="0" hangingPunct="1">
              <a:spcBef>
                <a:spcPct val="20000"/>
              </a:spcBef>
              <a:buFont typeface="Arial"/>
              <a:buChar char="»"/>
              <a:defRPr sz="2400" kern="1200">
                <a:solidFill>
                  <a:schemeClr val="bg1"/>
                </a:solidFill>
                <a:latin typeface="Robo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Purity</a:t>
            </a:r>
          </a:p>
          <a:p>
            <a:pPr algn="ctr"/>
            <a:r>
              <a:rPr lang="en-US" dirty="0"/>
              <a:t>0.89968577 </a:t>
            </a:r>
            <a:endParaRPr lang="en-US" dirty="0" smtClean="0"/>
          </a:p>
          <a:p>
            <a:endParaRPr lang="en-US" dirty="0" smtClean="0"/>
          </a:p>
          <a:p>
            <a:endParaRPr lang="en-US" dirty="0" smtClean="0"/>
          </a:p>
          <a:p>
            <a:endParaRPr lang="en-US" dirty="0"/>
          </a:p>
        </p:txBody>
      </p:sp>
      <p:sp>
        <p:nvSpPr>
          <p:cNvPr id="7" name="Notched Right Arrow 6"/>
          <p:cNvSpPr/>
          <p:nvPr/>
        </p:nvSpPr>
        <p:spPr>
          <a:xfrm>
            <a:off x="6620941" y="2720796"/>
            <a:ext cx="592659" cy="46954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Notched Right Arrow 10"/>
          <p:cNvSpPr/>
          <p:nvPr/>
        </p:nvSpPr>
        <p:spPr>
          <a:xfrm rot="5400000">
            <a:off x="8997252" y="3357558"/>
            <a:ext cx="592659" cy="469548"/>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4171" y="1963651"/>
            <a:ext cx="2829272" cy="74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783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fade">
                                      <p:cBhvr>
                                        <p:cTn id="10" dur="500"/>
                                        <p:tgtEl>
                                          <p:spTgt spid="40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866" y="1391355"/>
            <a:ext cx="11830756" cy="4749800"/>
          </a:xfrm>
        </p:spPr>
        <p:txBody>
          <a:bodyPr/>
          <a:lstStyle/>
          <a:p>
            <a:r>
              <a:rPr lang="en-US" dirty="0" smtClean="0"/>
              <a:t>Future Work / Expansion</a:t>
            </a:r>
          </a:p>
          <a:p>
            <a:endParaRPr lang="en-US" dirty="0" smtClean="0"/>
          </a:p>
          <a:p>
            <a:endParaRPr lang="en-US" dirty="0" smtClean="0"/>
          </a:p>
          <a:p>
            <a:r>
              <a:rPr lang="en-US" dirty="0" smtClean="0"/>
              <a:t>`</a:t>
            </a:r>
            <a:endParaRPr lang="en-US" dirty="0"/>
          </a:p>
        </p:txBody>
      </p:sp>
      <p:sp>
        <p:nvSpPr>
          <p:cNvPr id="3" name="Title 2"/>
          <p:cNvSpPr>
            <a:spLocks noGrp="1"/>
          </p:cNvSpPr>
          <p:nvPr>
            <p:ph type="title"/>
          </p:nvPr>
        </p:nvSpPr>
        <p:spPr/>
        <p:txBody>
          <a:bodyPr/>
          <a:lstStyle/>
          <a:p>
            <a:r>
              <a:rPr lang="en-US" dirty="0" smtClean="0"/>
              <a:t>SEPSIS – FUTURE EXPANSION</a:t>
            </a:r>
            <a:endParaRPr lang="en-US" dirty="0"/>
          </a:p>
        </p:txBody>
      </p:sp>
      <p:graphicFrame>
        <p:nvGraphicFramePr>
          <p:cNvPr id="4" name="Diagram 3"/>
          <p:cNvGraphicFramePr/>
          <p:nvPr>
            <p:extLst>
              <p:ext uri="{D42A27DB-BD31-4B8C-83A1-F6EECF244321}">
                <p14:modId xmlns:p14="http://schemas.microsoft.com/office/powerpoint/2010/main" val="3311046948"/>
              </p:ext>
            </p:extLst>
          </p:nvPr>
        </p:nvGraphicFramePr>
        <p:xfrm>
          <a:off x="2032000" y="99135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0642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File:Clinicians in Intensive Care Un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3763" y="1554505"/>
            <a:ext cx="5864833" cy="3914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60532" y="1554503"/>
            <a:ext cx="5271911" cy="4372163"/>
          </a:xfrm>
          <a:prstGeom prst="rect">
            <a:avLst/>
          </a:prstGeom>
          <a:gradFill flip="none" rotWithShape="1">
            <a:gsLst>
              <a:gs pos="0">
                <a:srgbClr val="FFFFFF"/>
              </a:gs>
              <a:gs pos="100000">
                <a:schemeClr val="tx1">
                  <a:alpha val="17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584095" y="3140594"/>
            <a:ext cx="4209296" cy="446087"/>
          </a:xfrm>
        </p:spPr>
        <p:txBody>
          <a:bodyPr/>
          <a:lstStyle/>
          <a:p>
            <a:r>
              <a:rPr lang="en-US" sz="1000" i="1" dirty="0" smtClean="0"/>
              <a:t>Fig </a:t>
            </a:r>
            <a:r>
              <a:rPr lang="en-US" sz="1000" i="1" dirty="0"/>
              <a:t>1: Sepsis leading cause of death </a:t>
            </a:r>
            <a:r>
              <a:rPr lang="en-US" sz="1000" i="1" dirty="0" err="1"/>
              <a:t>src</a:t>
            </a:r>
            <a:r>
              <a:rPr lang="en-US" sz="1000" i="1" dirty="0"/>
              <a:t>: </a:t>
            </a:r>
            <a:r>
              <a:rPr lang="en-US" sz="1000" i="1" u="sng" dirty="0">
                <a:hlinkClick r:id="rId4"/>
              </a:rPr>
              <a:t>https://www.intermedix.com</a:t>
            </a:r>
            <a:r>
              <a:rPr lang="en-US" sz="1000" i="1" u="sng" dirty="0" smtClean="0">
                <a:hlinkClick r:id="rId4"/>
              </a:rPr>
              <a:t>/</a:t>
            </a:r>
            <a:r>
              <a:rPr lang="en-US" sz="1000" dirty="0" smtClean="0"/>
              <a:t> </a:t>
            </a:r>
          </a:p>
          <a:p>
            <a:endParaRPr lang="en-US" dirty="0" smtClean="0"/>
          </a:p>
          <a:p>
            <a:endParaRPr lang="en-US" dirty="0"/>
          </a:p>
        </p:txBody>
      </p:sp>
      <p:sp>
        <p:nvSpPr>
          <p:cNvPr id="3" name="Title 2"/>
          <p:cNvSpPr>
            <a:spLocks noGrp="1"/>
          </p:cNvSpPr>
          <p:nvPr>
            <p:ph type="title"/>
          </p:nvPr>
        </p:nvSpPr>
        <p:spPr/>
        <p:txBody>
          <a:bodyPr/>
          <a:lstStyle/>
          <a:p>
            <a:r>
              <a:rPr lang="en-US" dirty="0" smtClean="0"/>
              <a:t>SEPSIS – Expensive and Deadly</a:t>
            </a:r>
            <a:endParaRPr lang="en-US" dirty="0"/>
          </a:p>
        </p:txBody>
      </p:sp>
      <p:pic>
        <p:nvPicPr>
          <p:cNvPr id="1026" name="Picture 2" descr="https://lh6.googleusercontent.com/HNKpD9KwU7ooVaHJI3OR89E3Pi1zWyCe8u7w49plaL6GsIPqqaVqyAG8Q1XXHy9od0MrUH35Gr9K_DwfKvMaI2zXX17iQIpjVlVclfip6yGD8BBrIOL5DwIZxvnUnx3O7zaxhHo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695" y="1768993"/>
            <a:ext cx="5943600" cy="1371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YOU8EoPXcipjp96ggUz-eU8TxrHWjI8jU68ZAoF_TqURVNWkShUXGps4mvSpP8-hnbFxT6s2XEBkz_SlCFPFqpW4Sl2tWo7Kvge6rF4qn_wS57T16y1VZTkz6k-f_KegDbbOtrH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895" y="3902242"/>
            <a:ext cx="4772025" cy="165735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p:cNvSpPr txBox="1">
            <a:spLocks/>
          </p:cNvSpPr>
          <p:nvPr/>
        </p:nvSpPr>
        <p:spPr>
          <a:xfrm>
            <a:off x="685695" y="5576342"/>
            <a:ext cx="4587473" cy="569040"/>
          </a:xfrm>
          <a:prstGeom prst="rect">
            <a:avLst/>
          </a:prstGeom>
        </p:spPr>
        <p:txBody>
          <a:bodyPr vert="horz" lIns="274320" tIns="45720" rIns="274320" bIns="45720" rtlCol="0">
            <a:noAutofit/>
          </a:bodyPr>
          <a:lstStyle>
            <a:lvl1pPr marL="0" indent="0" algn="l" defTabSz="457200" rtl="0" eaLnBrk="1" latinLnBrk="0" hangingPunct="1">
              <a:spcBef>
                <a:spcPct val="20000"/>
              </a:spcBef>
              <a:spcAft>
                <a:spcPts val="600"/>
              </a:spcAft>
              <a:buFontTx/>
              <a:buNone/>
              <a:defRPr sz="2400" kern="1200">
                <a:solidFill>
                  <a:srgbClr val="262626"/>
                </a:solidFill>
                <a:latin typeface="+mn-lt"/>
                <a:ea typeface="+mn-ea"/>
                <a:cs typeface="+mn-cs"/>
              </a:defRPr>
            </a:lvl1pPr>
            <a:lvl2pPr marL="466344" indent="-285750" algn="l" defTabSz="457200" rtl="0" eaLnBrk="1" latinLnBrk="0" hangingPunct="1">
              <a:spcBef>
                <a:spcPct val="20000"/>
              </a:spcBef>
              <a:spcAft>
                <a:spcPts val="600"/>
              </a:spcAft>
              <a:buFont typeface="Lucida Grande"/>
              <a:buChar char="•"/>
              <a:defRPr sz="2100" kern="1200">
                <a:solidFill>
                  <a:srgbClr val="262626"/>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100" kern="1200">
                <a:solidFill>
                  <a:srgbClr val="262626"/>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bg1"/>
                </a:solidFill>
                <a:latin typeface="Roboto Light"/>
                <a:ea typeface="+mn-ea"/>
                <a:cs typeface="+mn-cs"/>
              </a:defRPr>
            </a:lvl4pPr>
            <a:lvl5pPr marL="2057400" indent="-228600" algn="l" defTabSz="457200" rtl="0" eaLnBrk="1" latinLnBrk="0" hangingPunct="1">
              <a:spcBef>
                <a:spcPct val="20000"/>
              </a:spcBef>
              <a:buFont typeface="Arial"/>
              <a:buChar char="»"/>
              <a:defRPr sz="2400" kern="1200">
                <a:solidFill>
                  <a:schemeClr val="bg1"/>
                </a:solidFill>
                <a:latin typeface="Robo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00" i="1" dirty="0" smtClean="0"/>
              <a:t>Fig 2: Financial cost of Sepsis, </a:t>
            </a:r>
            <a:r>
              <a:rPr lang="en-US" sz="1000" i="1" dirty="0" err="1" smtClean="0"/>
              <a:t>src</a:t>
            </a:r>
            <a:r>
              <a:rPr lang="en-US" sz="1000" i="1" dirty="0" smtClean="0"/>
              <a:t>: </a:t>
            </a:r>
            <a:r>
              <a:rPr lang="en-US" sz="1000" i="1" u="sng" dirty="0" smtClean="0">
                <a:hlinkClick r:id="rId4"/>
              </a:rPr>
              <a:t>https://www.intermedix.com/</a:t>
            </a:r>
            <a:endParaRPr lang="en-US" sz="1000" i="1" u="sng" dirty="0" smtClean="0"/>
          </a:p>
          <a:p>
            <a:endParaRPr lang="en-US" dirty="0" smtClean="0"/>
          </a:p>
          <a:p>
            <a:endParaRPr lang="en-US" dirty="0"/>
          </a:p>
        </p:txBody>
      </p:sp>
    </p:spTree>
    <p:extLst>
      <p:ext uri="{BB962C8B-B14F-4D97-AF65-F5344CB8AC3E}">
        <p14:creationId xmlns:p14="http://schemas.microsoft.com/office/powerpoint/2010/main" val="63920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p:txBody>
      </p:sp>
      <p:sp>
        <p:nvSpPr>
          <p:cNvPr id="3" name="Title 2"/>
          <p:cNvSpPr>
            <a:spLocks noGrp="1"/>
          </p:cNvSpPr>
          <p:nvPr>
            <p:ph type="title"/>
          </p:nvPr>
        </p:nvSpPr>
        <p:spPr>
          <a:xfrm>
            <a:off x="-11289" y="-11289"/>
            <a:ext cx="7687733" cy="991352"/>
          </a:xfrm>
        </p:spPr>
        <p:txBody>
          <a:bodyPr/>
          <a:lstStyle/>
          <a:p>
            <a:r>
              <a:rPr lang="en-US" dirty="0" smtClean="0"/>
              <a:t>SEPSIS PREDICTION – PREVIOUS RESEARCH</a:t>
            </a:r>
            <a:endParaRPr lang="en-US" dirty="0"/>
          </a:p>
        </p:txBody>
      </p:sp>
      <p:graphicFrame>
        <p:nvGraphicFramePr>
          <p:cNvPr id="4" name="Diagram 3"/>
          <p:cNvGraphicFramePr/>
          <p:nvPr>
            <p:extLst>
              <p:ext uri="{D42A27DB-BD31-4B8C-83A1-F6EECF244321}">
                <p14:modId xmlns:p14="http://schemas.microsoft.com/office/powerpoint/2010/main" val="182092771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8297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152401" y="1181132"/>
            <a:ext cx="5082819" cy="4749800"/>
          </a:xfrm>
          <a:prstGeom prst="rect">
            <a:avLst/>
          </a:prstGeom>
        </p:spPr>
        <p:txBody>
          <a:bodyPr vert="horz" lIns="274320" tIns="45720" rIns="274320" bIns="45720" rtlCol="0">
            <a:noAutofit/>
          </a:bodyPr>
          <a:lstStyle>
            <a:lvl1pPr marL="0" indent="0" algn="l" defTabSz="457200" rtl="0" eaLnBrk="1" latinLnBrk="0" hangingPunct="1">
              <a:spcBef>
                <a:spcPct val="20000"/>
              </a:spcBef>
              <a:spcAft>
                <a:spcPts val="600"/>
              </a:spcAft>
              <a:buFontTx/>
              <a:buNone/>
              <a:defRPr sz="2400" kern="1200">
                <a:solidFill>
                  <a:srgbClr val="262626"/>
                </a:solidFill>
                <a:latin typeface="+mn-lt"/>
                <a:ea typeface="+mn-ea"/>
                <a:cs typeface="+mn-cs"/>
              </a:defRPr>
            </a:lvl1pPr>
            <a:lvl2pPr marL="466344" indent="-285750" algn="l" defTabSz="457200" rtl="0" eaLnBrk="1" latinLnBrk="0" hangingPunct="1">
              <a:spcBef>
                <a:spcPct val="20000"/>
              </a:spcBef>
              <a:spcAft>
                <a:spcPts val="600"/>
              </a:spcAft>
              <a:buFont typeface="Lucida Grande"/>
              <a:buChar char="•"/>
              <a:defRPr sz="2100" kern="1200">
                <a:solidFill>
                  <a:srgbClr val="262626"/>
                </a:solidFill>
                <a:latin typeface="+mn-lt"/>
                <a:ea typeface="+mn-ea"/>
                <a:cs typeface="+mn-cs"/>
              </a:defRPr>
            </a:lvl2pPr>
            <a:lvl3pPr marL="1143000" indent="-228600" algn="l" defTabSz="457200" rtl="0" eaLnBrk="1" latinLnBrk="0" hangingPunct="1">
              <a:spcBef>
                <a:spcPct val="20000"/>
              </a:spcBef>
              <a:spcAft>
                <a:spcPts val="600"/>
              </a:spcAft>
              <a:buFont typeface="Arial"/>
              <a:buChar char="•"/>
              <a:defRPr sz="2100" kern="1200">
                <a:solidFill>
                  <a:srgbClr val="262626"/>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bg1"/>
                </a:solidFill>
                <a:latin typeface="Roboto Light"/>
                <a:ea typeface="+mn-ea"/>
                <a:cs typeface="+mn-cs"/>
              </a:defRPr>
            </a:lvl4pPr>
            <a:lvl5pPr marL="2057400" indent="-228600" algn="l" defTabSz="457200" rtl="0" eaLnBrk="1" latinLnBrk="0" hangingPunct="1">
              <a:spcBef>
                <a:spcPct val="20000"/>
              </a:spcBef>
              <a:buFont typeface="Arial"/>
              <a:buChar char="»"/>
              <a:defRPr sz="2400" kern="1200">
                <a:solidFill>
                  <a:schemeClr val="bg1"/>
                </a:solidFill>
                <a:latin typeface="Robo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300"/>
              </a:spcBef>
              <a:spcAft>
                <a:spcPts val="300"/>
              </a:spcAft>
            </a:pPr>
            <a:r>
              <a:rPr lang="en-US" dirty="0" smtClean="0"/>
              <a:t>Algorithm</a:t>
            </a:r>
          </a:p>
          <a:p>
            <a:pPr>
              <a:spcBef>
                <a:spcPts val="300"/>
              </a:spcBef>
              <a:spcAft>
                <a:spcPts val="300"/>
              </a:spcAft>
            </a:pPr>
            <a:r>
              <a:rPr lang="en-US" dirty="0" smtClean="0"/>
              <a:t>1. LDA</a:t>
            </a:r>
          </a:p>
          <a:p>
            <a:pPr>
              <a:spcBef>
                <a:spcPts val="300"/>
              </a:spcBef>
              <a:spcAft>
                <a:spcPts val="300"/>
              </a:spcAft>
            </a:pPr>
            <a:r>
              <a:rPr lang="en-US" dirty="0" smtClean="0"/>
              <a:t>	</a:t>
            </a:r>
            <a:r>
              <a:rPr lang="en-US" sz="1800" dirty="0" smtClean="0"/>
              <a:t>Preform analysis on all Physician  notes</a:t>
            </a:r>
          </a:p>
          <a:p>
            <a:pPr>
              <a:spcBef>
                <a:spcPts val="300"/>
              </a:spcBef>
              <a:spcAft>
                <a:spcPts val="300"/>
              </a:spcAft>
            </a:pPr>
            <a:r>
              <a:rPr lang="en-US" dirty="0" smtClean="0"/>
              <a:t>2 Top Topics</a:t>
            </a:r>
          </a:p>
          <a:p>
            <a:pPr>
              <a:spcBef>
                <a:spcPts val="300"/>
              </a:spcBef>
              <a:spcAft>
                <a:spcPts val="300"/>
              </a:spcAft>
            </a:pPr>
            <a:r>
              <a:rPr lang="en-US" dirty="0"/>
              <a:t>	</a:t>
            </a:r>
            <a:r>
              <a:rPr lang="en-US" sz="1800" dirty="0" smtClean="0"/>
              <a:t>Identify identifying topics for docs</a:t>
            </a:r>
            <a:endParaRPr lang="en-US" dirty="0" smtClean="0"/>
          </a:p>
          <a:p>
            <a:pPr>
              <a:spcBef>
                <a:spcPts val="300"/>
              </a:spcBef>
              <a:spcAft>
                <a:spcPts val="300"/>
              </a:spcAft>
            </a:pPr>
            <a:r>
              <a:rPr lang="en-US" dirty="0" smtClean="0"/>
              <a:t>3 K-means Clustering</a:t>
            </a:r>
          </a:p>
          <a:p>
            <a:pPr>
              <a:spcBef>
                <a:spcPts val="300"/>
              </a:spcBef>
              <a:spcAft>
                <a:spcPts val="300"/>
              </a:spcAft>
            </a:pPr>
            <a:r>
              <a:rPr lang="en-US" sz="1800" dirty="0"/>
              <a:t>	</a:t>
            </a:r>
            <a:r>
              <a:rPr lang="en-US" sz="1800" dirty="0" smtClean="0"/>
              <a:t>Cluster into 2 clusters </a:t>
            </a:r>
          </a:p>
          <a:p>
            <a:pPr>
              <a:spcBef>
                <a:spcPts val="300"/>
              </a:spcBef>
              <a:spcAft>
                <a:spcPts val="300"/>
              </a:spcAft>
            </a:pPr>
            <a:r>
              <a:rPr lang="en-US" dirty="0" smtClean="0"/>
              <a:t>4. Training Labels</a:t>
            </a:r>
          </a:p>
          <a:p>
            <a:pPr>
              <a:spcBef>
                <a:spcPts val="300"/>
              </a:spcBef>
              <a:spcAft>
                <a:spcPts val="300"/>
              </a:spcAft>
            </a:pPr>
            <a:r>
              <a:rPr lang="en-US" dirty="0"/>
              <a:t>	</a:t>
            </a:r>
            <a:r>
              <a:rPr lang="en-US" sz="1800" dirty="0" smtClean="0"/>
              <a:t>Assign Sepsis output for patients</a:t>
            </a:r>
          </a:p>
          <a:p>
            <a:pPr>
              <a:spcBef>
                <a:spcPts val="300"/>
              </a:spcBef>
              <a:spcAft>
                <a:spcPts val="300"/>
              </a:spcAft>
            </a:pPr>
            <a:r>
              <a:rPr lang="en-US" dirty="0" smtClean="0"/>
              <a:t>5. Purity Analysis</a:t>
            </a:r>
          </a:p>
          <a:p>
            <a:pPr>
              <a:spcBef>
                <a:spcPts val="300"/>
              </a:spcBef>
              <a:spcAft>
                <a:spcPts val="300"/>
              </a:spcAft>
            </a:pPr>
            <a:r>
              <a:rPr lang="en-US" sz="1800" dirty="0"/>
              <a:t>	</a:t>
            </a:r>
            <a:r>
              <a:rPr lang="en-US" sz="1800" dirty="0" smtClean="0"/>
              <a:t>Compare how effectively clusters match up 	with actual labels</a:t>
            </a:r>
          </a:p>
          <a:p>
            <a:r>
              <a:rPr lang="en-US" dirty="0"/>
              <a:t>	</a:t>
            </a:r>
            <a:endParaRPr lang="en-US" dirty="0" smtClean="0"/>
          </a:p>
          <a:p>
            <a:endParaRPr lang="en-US" dirty="0" smtClean="0"/>
          </a:p>
          <a:p>
            <a:endParaRPr lang="en-US" dirty="0"/>
          </a:p>
        </p:txBody>
      </p:sp>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948" y="1199444"/>
            <a:ext cx="5802097" cy="473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11289" y="-11289"/>
            <a:ext cx="7687733" cy="991352"/>
          </a:xfrm>
        </p:spPr>
        <p:txBody>
          <a:bodyPr/>
          <a:lstStyle/>
          <a:p>
            <a:r>
              <a:rPr lang="en-US" dirty="0" smtClean="0"/>
              <a:t>SEPSIS PREDICTION – APPROACH</a:t>
            </a:r>
            <a:endParaRPr lang="en-US" dirty="0"/>
          </a:p>
        </p:txBody>
      </p:sp>
      <p:sp>
        <p:nvSpPr>
          <p:cNvPr id="6" name="Left Arrow 5"/>
          <p:cNvSpPr/>
          <p:nvPr/>
        </p:nvSpPr>
        <p:spPr>
          <a:xfrm>
            <a:off x="2111023" y="1665506"/>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5305777" y="1199444"/>
            <a:ext cx="2810933" cy="3183467"/>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8116710" y="1964267"/>
            <a:ext cx="1422401" cy="160092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9364132" y="2511778"/>
            <a:ext cx="1653824" cy="142945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9064975" y="3941233"/>
            <a:ext cx="2348091" cy="653346"/>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5235220" y="4501477"/>
            <a:ext cx="4128911" cy="142945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eft Arrow 13"/>
          <p:cNvSpPr/>
          <p:nvPr/>
        </p:nvSpPr>
        <p:spPr>
          <a:xfrm>
            <a:off x="2360956" y="2559015"/>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eft Arrow 14"/>
          <p:cNvSpPr/>
          <p:nvPr/>
        </p:nvSpPr>
        <p:spPr>
          <a:xfrm>
            <a:off x="3333833" y="3415399"/>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Left Arrow 15"/>
          <p:cNvSpPr/>
          <p:nvPr/>
        </p:nvSpPr>
        <p:spPr>
          <a:xfrm>
            <a:off x="3089431" y="4216036"/>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3089431" y="5082938"/>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958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animBg="1"/>
      <p:bldP spid="4" grpId="1" animBg="1"/>
      <p:bldP spid="7" grpId="0" animBg="1"/>
      <p:bldP spid="7" grpId="1" animBg="1"/>
      <p:bldP spid="9" grpId="0" animBg="1"/>
      <p:bldP spid="9" grpId="1" animBg="1"/>
      <p:bldP spid="11" grpId="0" animBg="1"/>
      <p:bldP spid="12" grpId="0" animBg="1"/>
      <p:bldP spid="12" grpId="1" animBg="1"/>
      <p:bldP spid="14" grpId="0" animBg="1"/>
      <p:bldP spid="14" grpId="1" animBg="1"/>
      <p:bldP spid="15" grpId="0" animBg="1"/>
      <p:bldP spid="15" grpId="1" animBg="1"/>
      <p:bldP spid="16" grpId="0" animBg="1"/>
      <p:bldP spid="16" grpId="1"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Data preparation using Postgres</a:t>
            </a:r>
          </a:p>
          <a:p>
            <a:r>
              <a:rPr lang="en-US" dirty="0" smtClean="0"/>
              <a:t>Group free text notes by patient</a:t>
            </a:r>
          </a:p>
          <a:p>
            <a:r>
              <a:rPr lang="en-US" dirty="0" smtClean="0"/>
              <a:t>Replace ‘carriage return/new line’ with space</a:t>
            </a:r>
            <a:endParaRPr lang="en-US" dirty="0"/>
          </a:p>
        </p:txBody>
      </p:sp>
      <p:sp>
        <p:nvSpPr>
          <p:cNvPr id="2" name="Title 1"/>
          <p:cNvSpPr>
            <a:spLocks noGrp="1"/>
          </p:cNvSpPr>
          <p:nvPr>
            <p:ph type="title"/>
          </p:nvPr>
        </p:nvSpPr>
        <p:spPr/>
        <p:txBody>
          <a:bodyPr/>
          <a:lstStyle/>
          <a:p>
            <a:r>
              <a:rPr lang="en-US" dirty="0" smtClean="0"/>
              <a:t>Data Preparation</a:t>
            </a:r>
            <a:endParaRPr lang="en-US" dirty="0"/>
          </a:p>
        </p:txBody>
      </p:sp>
    </p:spTree>
    <p:extLst>
      <p:ext uri="{BB962C8B-B14F-4D97-AF65-F5344CB8AC3E}">
        <p14:creationId xmlns:p14="http://schemas.microsoft.com/office/powerpoint/2010/main" val="138417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BA4878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0950" y="0"/>
            <a:ext cx="9688513" cy="6858000"/>
          </a:xfrm>
          <a:prstGeom prst="rect">
            <a:avLst/>
          </a:prstGeom>
        </p:spPr>
      </p:pic>
    </p:spTree>
    <p:extLst>
      <p:ext uri="{BB962C8B-B14F-4D97-AF65-F5344CB8AC3E}">
        <p14:creationId xmlns:p14="http://schemas.microsoft.com/office/powerpoint/2010/main" val="1134612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 LDA Analysis</a:t>
            </a:r>
            <a:endParaRPr lang="en-US" dirty="0"/>
          </a:p>
        </p:txBody>
      </p:sp>
      <p:sp>
        <p:nvSpPr>
          <p:cNvPr id="2" name="Title 1"/>
          <p:cNvSpPr>
            <a:spLocks noGrp="1"/>
          </p:cNvSpPr>
          <p:nvPr>
            <p:ph type="title"/>
          </p:nvPr>
        </p:nvSpPr>
        <p:spPr/>
        <p:txBody>
          <a:bodyPr/>
          <a:lstStyle/>
          <a:p>
            <a:r>
              <a:rPr lang="en-US" dirty="0" smtClean="0"/>
              <a:t>Latent </a:t>
            </a:r>
            <a:r>
              <a:rPr lang="en-US" dirty="0" err="1" smtClean="0"/>
              <a:t>Dirichlet</a:t>
            </a:r>
            <a:r>
              <a:rPr lang="en-US" dirty="0" smtClean="0"/>
              <a:t> Allocation</a:t>
            </a:r>
            <a:endParaRPr lang="en-US" dirty="0"/>
          </a:p>
        </p:txBody>
      </p:sp>
    </p:spTree>
    <p:extLst>
      <p:ext uri="{BB962C8B-B14F-4D97-AF65-F5344CB8AC3E}">
        <p14:creationId xmlns:p14="http://schemas.microsoft.com/office/powerpoint/2010/main" val="183897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FF83F6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0950" y="0"/>
            <a:ext cx="9688513" cy="6858000"/>
          </a:xfrm>
          <a:prstGeom prst="rect">
            <a:avLst/>
          </a:prstGeom>
        </p:spPr>
      </p:pic>
    </p:spTree>
    <p:extLst>
      <p:ext uri="{BB962C8B-B14F-4D97-AF65-F5344CB8AC3E}">
        <p14:creationId xmlns:p14="http://schemas.microsoft.com/office/powerpoint/2010/main" val="628806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Create Subject-Topic Map</a:t>
            </a:r>
            <a:endParaRPr lang="en-US" dirty="0"/>
          </a:p>
        </p:txBody>
      </p:sp>
      <p:sp>
        <p:nvSpPr>
          <p:cNvPr id="2" name="Title 1"/>
          <p:cNvSpPr>
            <a:spLocks noGrp="1"/>
          </p:cNvSpPr>
          <p:nvPr>
            <p:ph type="title"/>
          </p:nvPr>
        </p:nvSpPr>
        <p:spPr/>
        <p:txBody>
          <a:bodyPr/>
          <a:lstStyle/>
          <a:p>
            <a:r>
              <a:rPr lang="en-US" dirty="0" smtClean="0"/>
              <a:t>K-means:</a:t>
            </a:r>
            <a:endParaRPr lang="en-US" dirty="0"/>
          </a:p>
        </p:txBody>
      </p:sp>
    </p:spTree>
    <p:extLst>
      <p:ext uri="{BB962C8B-B14F-4D97-AF65-F5344CB8AC3E}">
        <p14:creationId xmlns:p14="http://schemas.microsoft.com/office/powerpoint/2010/main" val="33957537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2015_editable_slide_template</Template>
  <TotalTime>3642</TotalTime>
  <Words>1397</Words>
  <Application>Microsoft Office PowerPoint</Application>
  <PresentationFormat>Widescreen</PresentationFormat>
  <Paragraphs>153</Paragraphs>
  <Slides>14</Slides>
  <Notes>6</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Lucida Grande</vt:lpstr>
      <vt:lpstr>Roboto Light</vt:lpstr>
      <vt:lpstr>Times New Roman</vt:lpstr>
      <vt:lpstr>Custom Design</vt:lpstr>
      <vt:lpstr>White Main</vt:lpstr>
      <vt:lpstr>Sepsis Prediction via Physicians’ Notes </vt:lpstr>
      <vt:lpstr>SEPSIS – Expensive and Deadly</vt:lpstr>
      <vt:lpstr>SEPSIS PREDICTION – PREVIOUS RESEARCH</vt:lpstr>
      <vt:lpstr>SEPSIS PREDICTION – APPROACH</vt:lpstr>
      <vt:lpstr>Data Preparation</vt:lpstr>
      <vt:lpstr>PowerPoint Presentation</vt:lpstr>
      <vt:lpstr>Latent Dirichlet Allocation</vt:lpstr>
      <vt:lpstr>PowerPoint Presentation</vt:lpstr>
      <vt:lpstr>K-means:</vt:lpstr>
      <vt:lpstr>K-Means</vt:lpstr>
      <vt:lpstr>K-Means</vt:lpstr>
      <vt:lpstr>Target Values</vt:lpstr>
      <vt:lpstr>SEPSIS PREDICTION – EXPERIMENTAL RESULTS</vt:lpstr>
      <vt:lpstr>SEPSIS – FUTURE EXPANSION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Chaubal, Ameet</cp:lastModifiedBy>
  <cp:revision>62</cp:revision>
  <dcterms:created xsi:type="dcterms:W3CDTF">2016-03-09T16:46:53Z</dcterms:created>
  <dcterms:modified xsi:type="dcterms:W3CDTF">2018-04-20T19:24:28Z</dcterms:modified>
</cp:coreProperties>
</file>